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sldIdLst>
    <p:sldId id="256" r:id="rId2"/>
    <p:sldId id="257" r:id="rId3"/>
    <p:sldId id="263" r:id="rId4"/>
    <p:sldId id="282" r:id="rId5"/>
    <p:sldId id="265" r:id="rId6"/>
    <p:sldId id="293" r:id="rId7"/>
    <p:sldId id="305" r:id="rId8"/>
    <p:sldId id="306" r:id="rId9"/>
    <p:sldId id="307" r:id="rId10"/>
    <p:sldId id="260" r:id="rId11"/>
    <p:sldId id="261" r:id="rId12"/>
    <p:sldId id="259" r:id="rId13"/>
    <p:sldId id="309" r:id="rId14"/>
    <p:sldId id="308" r:id="rId15"/>
    <p:sldId id="283" r:id="rId16"/>
    <p:sldId id="284" r:id="rId17"/>
    <p:sldId id="285" r:id="rId18"/>
    <p:sldId id="286" r:id="rId19"/>
    <p:sldId id="304" r:id="rId20"/>
    <p:sldId id="294" r:id="rId21"/>
    <p:sldId id="295" r:id="rId22"/>
    <p:sldId id="296" r:id="rId23"/>
    <p:sldId id="297" r:id="rId24"/>
    <p:sldId id="298" r:id="rId25"/>
    <p:sldId id="299" r:id="rId26"/>
    <p:sldId id="301" r:id="rId27"/>
    <p:sldId id="302" r:id="rId28"/>
    <p:sldId id="303" r:id="rId29"/>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1"/>
    <p:restoredTop sz="94614"/>
  </p:normalViewPr>
  <p:slideViewPr>
    <p:cSldViewPr>
      <p:cViewPr varScale="1">
        <p:scale>
          <a:sx n="90" d="100"/>
          <a:sy n="90" d="100"/>
        </p:scale>
        <p:origin x="149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97" d="100"/>
          <a:sy n="197" d="100"/>
        </p:scale>
        <p:origin x="744" y="43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12/30/22</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a:p>
        </p:txBody>
      </p:sp>
    </p:spTree>
    <p:extLst>
      <p:ext uri="{BB962C8B-B14F-4D97-AF65-F5344CB8AC3E}">
        <p14:creationId xmlns:p14="http://schemas.microsoft.com/office/powerpoint/2010/main" val="1429158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4450" y="-31750"/>
            <a:ext cx="6934199" cy="9296401"/>
          </a:xfrm>
        </p:spPr>
        <p:txBody>
          <a:bodyPr>
            <a:normAutofit fontScale="92500" lnSpcReduction="20000"/>
          </a:bodyPr>
          <a:lstStyle/>
          <a:p>
            <a:r>
              <a:rPr lang="en-US" sz="1100" b="1" dirty="0"/>
              <a:t>1</a:t>
            </a:r>
            <a:r>
              <a:rPr lang="en-US" sz="1100" dirty="0"/>
              <a:t> The book opens with the first deportation of Jews to Babylonian captivity (605 B.C.), and the selection of Daniel and his three friends for special training (</a:t>
            </a:r>
            <a:r>
              <a:rPr lang="en-US" sz="1100" b="1" dirty="0"/>
              <a:t>1-7</a:t>
            </a:r>
            <a:r>
              <a:rPr lang="en-US" sz="1100" dirty="0"/>
              <a:t>): </a:t>
            </a:r>
            <a:r>
              <a:rPr lang="en-US" sz="1100" i="1" dirty="0"/>
              <a:t>“The king assigned them a daily portion of the food that the king ate, and of the wine that he drank. They were to be educated for three years, and at the end of that time they were to stand before the king. 6 Among these were Daniel, Hananiah, </a:t>
            </a:r>
            <a:r>
              <a:rPr lang="en-US" sz="1100" i="1" dirty="0" err="1"/>
              <a:t>Mishael</a:t>
            </a:r>
            <a:r>
              <a:rPr lang="en-US" sz="1100" i="1" dirty="0"/>
              <a:t>, and Azariah of the tribe of Judah. 7 And the chief of the eunuchs gave them names: Daniel he called Belteshazzar, Hananiah he called Shadrach, </a:t>
            </a:r>
            <a:r>
              <a:rPr lang="en-US" sz="1100" i="1" dirty="0" err="1"/>
              <a:t>Mishael</a:t>
            </a:r>
            <a:r>
              <a:rPr lang="en-US" sz="1100" i="1" dirty="0"/>
              <a:t> he called Meshach, and Azariah he called Abednego</a:t>
            </a:r>
            <a:r>
              <a:rPr lang="en-US" sz="1100" dirty="0"/>
              <a:t>” (1:6-7). Daniel is commitment to not eat the king’s food - choosing a vegetable diet - and remains undefiled and is blessed by God, along with his friends who are given ten times the wisdom of the kings best that is acknowledged and rewarded by the king of Babylon (</a:t>
            </a:r>
            <a:r>
              <a:rPr lang="en-US" sz="1100" b="1" dirty="0"/>
              <a:t>8-21</a:t>
            </a:r>
            <a:r>
              <a:rPr lang="en-US" sz="1100" dirty="0"/>
              <a:t>).</a:t>
            </a:r>
          </a:p>
          <a:p>
            <a:r>
              <a:rPr lang="en-US" sz="1100" b="1" dirty="0"/>
              <a:t>2</a:t>
            </a:r>
            <a:r>
              <a:rPr lang="en-US" sz="1100" dirty="0"/>
              <a:t>- Nebuchadnezzar, in his second year, has a dream, challenging his would-be interpreters to first tell him the contents of the dream (</a:t>
            </a:r>
            <a:r>
              <a:rPr lang="en-US" sz="1100" b="1" dirty="0"/>
              <a:t>1-13</a:t>
            </a:r>
            <a:r>
              <a:rPr lang="en-US" sz="1100" dirty="0"/>
              <a:t>). God reveals the dream to Daniel (</a:t>
            </a:r>
            <a:r>
              <a:rPr lang="en-US" sz="1100" b="1" dirty="0"/>
              <a:t>14-23</a:t>
            </a:r>
            <a:r>
              <a:rPr lang="en-US" sz="1100" dirty="0"/>
              <a:t>) who then interprets it for the king (</a:t>
            </a:r>
            <a:r>
              <a:rPr lang="en-US" sz="1100" b="1" dirty="0"/>
              <a:t>24-45</a:t>
            </a:r>
            <a:r>
              <a:rPr lang="en-US" sz="1100" dirty="0"/>
              <a:t>). Impressed, the king promotes Daniel, and in turn, his three friends (</a:t>
            </a:r>
            <a:r>
              <a:rPr lang="en-US" sz="1100" b="1" dirty="0"/>
              <a:t>46-49</a:t>
            </a:r>
            <a:r>
              <a:rPr lang="en-US" sz="1100" dirty="0"/>
              <a:t>). The dream includes a great image with head of gold (Babylon), chest and arms of silver (</a:t>
            </a:r>
            <a:r>
              <a:rPr lang="en-US" sz="1100" dirty="0" err="1"/>
              <a:t>Medo</a:t>
            </a:r>
            <a:r>
              <a:rPr lang="en-US" sz="1100" dirty="0"/>
              <a:t>-Persian), belly and thighs of bronze (Greece), legs of iron (Rome) with feet of iron and clay mixed. A small stone made without hands striking the image in its feet, destroying it, then becoming a great mountain that filled the earth - representing a kingdom that would be established -  an indestructible kingdom (2:44 - the church): </a:t>
            </a:r>
            <a:r>
              <a:rPr lang="en-US" sz="1100" i="1" dirty="0"/>
              <a:t>“And in the days of those kings the God of heaven will set up a kingdom that shall never be destroyed, nor shall the kingdom be left to another people. It shall break in pieces all these kingdoms and bring them to an end, and it shall stand for ever</a:t>
            </a:r>
            <a:r>
              <a:rPr lang="en-US" sz="1100" dirty="0"/>
              <a:t>” (2:44). </a:t>
            </a:r>
            <a:br>
              <a:rPr lang="en-US" sz="1100" dirty="0"/>
            </a:br>
            <a:r>
              <a:rPr lang="en-US" sz="1100" b="1" dirty="0"/>
              <a:t>3</a:t>
            </a:r>
            <a:r>
              <a:rPr lang="en-US" sz="1100" dirty="0"/>
              <a:t>- Nebuchadnezzar builds a large image of gold, demanding all to worship it (</a:t>
            </a:r>
            <a:r>
              <a:rPr lang="en-US" sz="1100" b="1" dirty="0"/>
              <a:t>1-7</a:t>
            </a:r>
            <a:r>
              <a:rPr lang="en-US" sz="1100" dirty="0"/>
              <a:t>). Shadrach, Meshach, and Abed-Nego refuse, and are thrown into a fiery furnace. Yet they are saved by God (</a:t>
            </a:r>
            <a:r>
              <a:rPr lang="en-US" sz="1100" b="1" dirty="0"/>
              <a:t>8-25</a:t>
            </a:r>
            <a:r>
              <a:rPr lang="en-US" sz="1100" dirty="0"/>
              <a:t>), prompting King Nebuchadnezzar to praise their God as the Most High (</a:t>
            </a:r>
            <a:r>
              <a:rPr lang="en-US" sz="1100" b="1" dirty="0"/>
              <a:t>26-30</a:t>
            </a:r>
            <a:r>
              <a:rPr lang="en-US" sz="1100" dirty="0"/>
              <a:t>).</a:t>
            </a:r>
          </a:p>
          <a:p>
            <a:r>
              <a:rPr lang="en-US" sz="1100" b="1" dirty="0"/>
              <a:t>4</a:t>
            </a:r>
            <a:r>
              <a:rPr lang="en-US" sz="1100" dirty="0"/>
              <a:t>- Nebuchadnezzar has another dream, this one of a great tree that fills the earth and then is cut down but its trunk left intact, followed by a man whose heart is changed and becomes like an animal (</a:t>
            </a:r>
            <a:r>
              <a:rPr lang="en-US" sz="1100" b="1" dirty="0"/>
              <a:t>1-18</a:t>
            </a:r>
            <a:r>
              <a:rPr lang="en-US" sz="1100" dirty="0"/>
              <a:t>). Daniel interprets the dream as applying to the king, that he might know that God rules in the kingdoms of men (</a:t>
            </a:r>
            <a:r>
              <a:rPr lang="en-US" sz="1100" b="1" dirty="0"/>
              <a:t>19-27</a:t>
            </a:r>
            <a:r>
              <a:rPr lang="en-US" sz="1100" dirty="0"/>
              <a:t>). A year later the dream is fulfilled, and Nebuchadnezzar praises, blesses and honors the Most High God, King of heaven (</a:t>
            </a:r>
            <a:r>
              <a:rPr lang="en-US" sz="1100" b="1" dirty="0"/>
              <a:t>28-37</a:t>
            </a:r>
            <a:r>
              <a:rPr lang="en-US" sz="1100" dirty="0"/>
              <a:t>).</a:t>
            </a:r>
          </a:p>
          <a:p>
            <a:r>
              <a:rPr lang="en-US" sz="1100" b="1" dirty="0"/>
              <a:t>5 </a:t>
            </a:r>
            <a:r>
              <a:rPr lang="en-US" sz="1100" dirty="0"/>
              <a:t>- In this chapter, the scene fast forwards to 539 B.C. and the last night of Babylonian rule.  King Belshazzar (grandson of Nebuchadnezzar) throws a drunken, idolatrous feast that is interrupted by a hand-writing on the wall (</a:t>
            </a:r>
            <a:r>
              <a:rPr lang="en-US" sz="1100" b="1" dirty="0"/>
              <a:t>1-12</a:t>
            </a:r>
            <a:r>
              <a:rPr lang="en-US" sz="1100" dirty="0"/>
              <a:t>). Daniel is brought in and explains that it proclaims the judgment of Belshazzar and the fall of Babylon into the hands of the Medes and Persians (</a:t>
            </a:r>
            <a:r>
              <a:rPr lang="en-US" sz="1100" b="1" dirty="0"/>
              <a:t>13-29</a:t>
            </a:r>
            <a:r>
              <a:rPr lang="en-US" sz="1100" dirty="0"/>
              <a:t>) which occurs that very night (</a:t>
            </a:r>
            <a:r>
              <a:rPr lang="en-US" sz="1100" b="1" dirty="0"/>
              <a:t>30-31</a:t>
            </a:r>
            <a:r>
              <a:rPr lang="en-US" sz="1100" dirty="0"/>
              <a:t>).</a:t>
            </a:r>
          </a:p>
          <a:p>
            <a:r>
              <a:rPr lang="en-US" sz="1100" b="1" dirty="0"/>
              <a:t>6 - </a:t>
            </a:r>
            <a:r>
              <a:rPr lang="en-US" sz="1100" dirty="0"/>
              <a:t>Daniel's character, conviction and courage are seen once more in this well-known account of "Daniel in the lion's den". Despite his age (nearing ninety), Daniel serves his king with an excellent spirit and his God with unwavering faith. A plot by enemies is set to destroy him (</a:t>
            </a:r>
            <a:r>
              <a:rPr lang="en-US" sz="1100" b="1" dirty="0"/>
              <a:t>1-9</a:t>
            </a:r>
            <a:r>
              <a:rPr lang="en-US" sz="1100" dirty="0"/>
              <a:t>) and he is cast into a den of lions (</a:t>
            </a:r>
            <a:r>
              <a:rPr lang="en-US" sz="1100" b="1" dirty="0"/>
              <a:t>10-17</a:t>
            </a:r>
            <a:r>
              <a:rPr lang="en-US" sz="1100" dirty="0"/>
              <a:t>). God sends an angel to deliver him (</a:t>
            </a:r>
            <a:r>
              <a:rPr lang="en-US" sz="1100" b="1" dirty="0"/>
              <a:t>18-23</a:t>
            </a:r>
            <a:r>
              <a:rPr lang="en-US" sz="1100" dirty="0"/>
              <a:t>), prompting King Darius of the Medes to praise the living God of Daniel (</a:t>
            </a:r>
            <a:r>
              <a:rPr lang="en-US" sz="1100" b="1" dirty="0"/>
              <a:t>24-28</a:t>
            </a:r>
            <a:r>
              <a:rPr lang="en-US" sz="1100" dirty="0"/>
              <a:t>).</a:t>
            </a:r>
          </a:p>
          <a:p>
            <a:r>
              <a:rPr lang="en-US" sz="1100" b="1" dirty="0"/>
              <a:t>7 - </a:t>
            </a:r>
            <a:r>
              <a:rPr lang="en-US" sz="1100" dirty="0"/>
              <a:t>In the </a:t>
            </a:r>
            <a:r>
              <a:rPr lang="en-US" sz="1100" b="1" dirty="0"/>
              <a:t>first year of Belshazzar </a:t>
            </a:r>
            <a:r>
              <a:rPr lang="en-US" sz="1100" dirty="0"/>
              <a:t>(552 B.C.), Daniel receives two visions. The first is of four beasts from the sea (</a:t>
            </a:r>
            <a:r>
              <a:rPr lang="en-US" sz="1100" b="1" dirty="0"/>
              <a:t>1-8</a:t>
            </a:r>
            <a:r>
              <a:rPr lang="en-US" sz="1100" dirty="0"/>
              <a:t>). The second involves a judgment by the Ancient of Days (Yahweh), and the coronation of the Son of Man (</a:t>
            </a:r>
            <a:r>
              <a:rPr lang="en-US" sz="1100" b="1" dirty="0"/>
              <a:t>9-14</a:t>
            </a:r>
            <a:r>
              <a:rPr lang="en-US" sz="1100" dirty="0"/>
              <a:t>). The interpretation describes persecution by elements of the fourth beast (kingdom), with ultimate victory by the saints of the Most High (</a:t>
            </a:r>
            <a:r>
              <a:rPr lang="en-US" sz="1100" b="1" dirty="0"/>
              <a:t>15-28</a:t>
            </a:r>
            <a:r>
              <a:rPr lang="en-US" sz="1100" dirty="0"/>
              <a:t>).  God is in control!</a:t>
            </a:r>
          </a:p>
          <a:p>
            <a:r>
              <a:rPr lang="en-US" sz="1100" b="1" dirty="0"/>
              <a:t>8 - I</a:t>
            </a:r>
            <a:r>
              <a:rPr lang="en-US" sz="1100" dirty="0"/>
              <a:t>n the </a:t>
            </a:r>
            <a:r>
              <a:rPr lang="en-US" sz="1100" b="1" dirty="0"/>
              <a:t>third year of King Belshazzar </a:t>
            </a:r>
            <a:r>
              <a:rPr lang="en-US" sz="1100" dirty="0"/>
              <a:t>(550 B.C.) Daniel has another vision: a swift goat defeating a mighty ram (representing </a:t>
            </a:r>
            <a:r>
              <a:rPr lang="en-US" sz="1100" dirty="0" err="1"/>
              <a:t>Medo</a:t>
            </a:r>
            <a:r>
              <a:rPr lang="en-US" sz="1100" dirty="0"/>
              <a:t>-Persia). The goat's large horn (Alexander - Greece) is then broken (death of Alexander) into four horns, followed by a little horn that brings desolation to the sanctuary and the host of heaven (</a:t>
            </a:r>
            <a:r>
              <a:rPr lang="en-US" sz="1100" b="1" dirty="0"/>
              <a:t>1-14</a:t>
            </a:r>
            <a:r>
              <a:rPr lang="en-US" sz="1100" dirty="0"/>
              <a:t>). The angel Gabriel interprets the vision which foretells the rise of a fierce and mighty king (Seleucid King, Antiochus IV Epiphanes, 175-164 B.C.) that would bring desolation against the holy people - the Jews (</a:t>
            </a:r>
            <a:r>
              <a:rPr lang="en-US" sz="1100" b="1" dirty="0"/>
              <a:t>15-27</a:t>
            </a:r>
            <a:r>
              <a:rPr lang="en-US" sz="1100" dirty="0"/>
              <a:t>). </a:t>
            </a:r>
            <a:br>
              <a:rPr lang="en-US" sz="1100" dirty="0"/>
            </a:br>
            <a:r>
              <a:rPr lang="en-US" sz="1100" b="1" dirty="0"/>
              <a:t>9 - </a:t>
            </a:r>
            <a:r>
              <a:rPr lang="en-US" sz="1100" dirty="0"/>
              <a:t>In the first year of Darius (539 B.C.), understanding that Jeremiah's prophecy of 70 years of captivity has been fulfilled (</a:t>
            </a:r>
            <a:r>
              <a:rPr lang="en-US" sz="1100" b="1" dirty="0"/>
              <a:t>Jer. 25:11</a:t>
            </a:r>
            <a:r>
              <a:rPr lang="en-US" sz="1100" dirty="0"/>
              <a:t>).  Daniel confesses his nation's sins and prays that God will restore them (</a:t>
            </a:r>
            <a:r>
              <a:rPr lang="en-US" sz="1100" b="1" dirty="0"/>
              <a:t>1-19</a:t>
            </a:r>
            <a:r>
              <a:rPr lang="en-US" sz="1100" dirty="0"/>
              <a:t>). In response, Gabriel is sent to give Daniel understanding of key events that will take place in a time period of 70 "weeks" (lit., "sevens"), one of the most challenging prophecies in the Bible (</a:t>
            </a:r>
            <a:r>
              <a:rPr lang="en-US" sz="1100" b="1" dirty="0"/>
              <a:t>20-27</a:t>
            </a:r>
            <a:r>
              <a:rPr lang="en-US" sz="1100" dirty="0"/>
              <a:t>).  Verses 13-14 are difficult - 2300 evenings and mornings.  The number “ten” seems to signify an almost </a:t>
            </a:r>
            <a:r>
              <a:rPr lang="en-US" sz="1100" dirty="0" err="1"/>
              <a:t>infinte</a:t>
            </a:r>
            <a:r>
              <a:rPr lang="en-US" sz="1100" dirty="0"/>
              <a:t> number.  Multiples of “ten” suggest a more intense representation of the same meaning. The number “2300” is certainly a multiple of ten.  It is uncertain how to apply it.  </a:t>
            </a:r>
          </a:p>
          <a:p>
            <a:r>
              <a:rPr lang="en-US" sz="1100" b="1" dirty="0"/>
              <a:t>10- 12: </a:t>
            </a:r>
            <a:r>
              <a:rPr lang="en-US" sz="1100" dirty="0"/>
              <a:t>In the third year of Darius (ca. 535 B.C.) Daniel receives a vision that will affect his people (Israel) "in the latter days" (</a:t>
            </a:r>
            <a:r>
              <a:rPr lang="en-US" sz="1100" b="1" dirty="0"/>
              <a:t>Dan 10:14</a:t>
            </a:r>
            <a:r>
              <a:rPr lang="en-US" sz="1100" dirty="0"/>
              <a:t>), its words to be closed and sealed "</a:t>
            </a:r>
            <a:r>
              <a:rPr lang="en-US" sz="1100" i="1" dirty="0"/>
              <a:t>till the time of the end</a:t>
            </a:r>
            <a:r>
              <a:rPr lang="en-US" sz="1100" dirty="0"/>
              <a:t>" (</a:t>
            </a:r>
            <a:r>
              <a:rPr lang="en-US" sz="1100" b="1" dirty="0"/>
              <a:t>Dan 12:9</a:t>
            </a:r>
            <a:r>
              <a:rPr lang="en-US" sz="1100" dirty="0"/>
              <a:t>).  "</a:t>
            </a:r>
            <a:r>
              <a:rPr lang="en-US" sz="1100" b="1" dirty="0"/>
              <a:t>The Vision Of The Time Of The End</a:t>
            </a:r>
            <a:r>
              <a:rPr lang="en-US" sz="1100" dirty="0"/>
              <a:t>" begins with an appearance of a "glorious man" to Daniel beside the Tigris River (12:</a:t>
            </a:r>
            <a:r>
              <a:rPr lang="en-US" sz="1100" b="1" dirty="0"/>
              <a:t>1-9</a:t>
            </a:r>
            <a:r>
              <a:rPr lang="en-US" sz="1100" dirty="0"/>
              <a:t>), with an explanation for his delay in coming (</a:t>
            </a:r>
            <a:r>
              <a:rPr lang="en-US" sz="1100" b="1" dirty="0"/>
              <a:t>10-21</a:t>
            </a:r>
            <a:r>
              <a:rPr lang="en-US" sz="1100" dirty="0"/>
              <a:t>). The prophecy of the vision continues in chapters eleven and twelve. "</a:t>
            </a:r>
            <a:r>
              <a:rPr lang="en-US" sz="1100" b="1" dirty="0"/>
              <a:t>The Vision Of The Time Of The End" </a:t>
            </a:r>
            <a:r>
              <a:rPr lang="en-US" sz="1100" dirty="0"/>
              <a:t>concludes with assurance of ultimate victory for Daniel's people (Israel), in words suggestive of the final resurrection (12:</a:t>
            </a:r>
            <a:r>
              <a:rPr lang="en-US" sz="1100" b="1" dirty="0"/>
              <a:t>1-3</a:t>
            </a:r>
            <a:r>
              <a:rPr lang="en-US" sz="1100" dirty="0"/>
              <a:t>). Daniel is given instructions to seal the book because it pertain to things in the future. Asking when these things will be accomplished, he is given cryptic answers, but is reassured that he himself shall rest and rise to his inheritance at the end of the days (12:</a:t>
            </a:r>
            <a:r>
              <a:rPr lang="en-US" sz="1100" b="1" dirty="0"/>
              <a:t>4-13</a:t>
            </a:r>
            <a:r>
              <a:rPr lang="en-US" sz="1100" dirty="0"/>
              <a:t>).  The last chapter concludes the revelation that was started in chapter 10.  The message of the angel continues without a break through verse 4.  Then two questions are asked: (1) From the heavenly messenger: “How long…?” (12:6)? (2) From Daniel himself: “What will be the outcome” (12:8). These questions prompted “the man dressed in linen” to speak further (12:7-12).  In summary, Daniel was told to continue to work for God until “the end” and the Lord would reward him for his righteousness (12:13).  When people read of the “end times” in 11:40 it is natural to assume it means the end of the world. Instead the end times were referring to the end of the Old testament era.  Chapter 12 gives us insight into what will happen when those end times occur.   </a:t>
            </a:r>
          </a:p>
          <a:p>
            <a:endParaRPr lang="en-US" sz="1000" dirty="0"/>
          </a:p>
          <a:p>
            <a:r>
              <a:rPr lang="en-US" sz="1000" dirty="0"/>
              <a:t>Three main passages are used by premillennialists in their teachings about the antichrist:</a:t>
            </a:r>
          </a:p>
          <a:p>
            <a:pPr marL="228600" indent="-228600">
              <a:buAutoNum type="arabicPeriod"/>
            </a:pPr>
            <a:r>
              <a:rPr lang="en-US" sz="1000" dirty="0"/>
              <a:t>1 John 2:18-19, 22: “</a:t>
            </a:r>
            <a:r>
              <a:rPr lang="en-US" sz="1000" i="1" dirty="0"/>
              <a:t>Little children, it is the last time: and as ye have heard that </a:t>
            </a:r>
            <a:r>
              <a:rPr lang="en-US" sz="1000" b="1" i="1" dirty="0"/>
              <a:t>antichrist</a:t>
            </a:r>
            <a:r>
              <a:rPr lang="en-US" sz="1000" i="1" dirty="0"/>
              <a:t> shall come, even now are there many </a:t>
            </a:r>
            <a:r>
              <a:rPr lang="en-US" sz="1000" b="1" i="1" dirty="0"/>
              <a:t>antichrists;</a:t>
            </a:r>
            <a:r>
              <a:rPr lang="en-US" sz="1000" i="1" dirty="0"/>
              <a:t> whereby we know that it is the last time….Who is a liar but he that </a:t>
            </a:r>
            <a:r>
              <a:rPr lang="en-US" sz="1000" i="1" dirty="0" err="1"/>
              <a:t>denieth</a:t>
            </a:r>
            <a:r>
              <a:rPr lang="en-US" sz="1000" i="1" dirty="0"/>
              <a:t> that Jesus is the Christ? He is antichrist, that </a:t>
            </a:r>
            <a:r>
              <a:rPr lang="en-US" sz="1000" i="1" dirty="0" err="1"/>
              <a:t>denieth</a:t>
            </a:r>
            <a:r>
              <a:rPr lang="en-US" sz="1000" i="1" dirty="0"/>
              <a:t> the Fathe</a:t>
            </a:r>
            <a:r>
              <a:rPr lang="en-US" sz="1000" dirty="0"/>
              <a:t>r and the Son” (2:22).  Subject is not about end times but about Gnostics who were infiltrating the church (see 2 John 7) </a:t>
            </a:r>
          </a:p>
          <a:p>
            <a:pPr marL="228600" indent="-228600">
              <a:buAutoNum type="arabicPeriod"/>
            </a:pPr>
            <a:r>
              <a:rPr lang="en-US" sz="1000" dirty="0"/>
              <a:t>2 Th. 2: Christians in Thessalonica were confused regarding the second coming - thinking it was imminent.  Paul explained </a:t>
            </a:r>
            <a:r>
              <a:rPr lang="en-US" sz="1000" dirty="0" err="1"/>
              <a:t>tha</a:t>
            </a:r>
            <a:r>
              <a:rPr lang="en-US" sz="1000" dirty="0"/>
              <a:t> there would be a great falling away before His coming (2:2).  When the Lord comes again He will “</a:t>
            </a:r>
            <a:r>
              <a:rPr lang="en-US" sz="1000" i="1" dirty="0"/>
              <a:t>slay the lawless one </a:t>
            </a:r>
            <a:r>
              <a:rPr lang="en-US" sz="1000" dirty="0"/>
              <a:t>“ (verse 8).  The one who sets himself up as a god will be destroyed.</a:t>
            </a:r>
          </a:p>
          <a:p>
            <a:pPr marL="228600" indent="-228600">
              <a:buAutoNum type="arabicPeriod"/>
            </a:pPr>
            <a:r>
              <a:rPr lang="en-US" sz="1000" dirty="0"/>
              <a:t>Rev. 16:13-16: verse 13 refers to he “dragon” who is the devil (see Rev. 12:9), and the evil spirits who serve the devil. Verse 14 says the spirits are demons and there ill be a war against God.  Verse 16 says the confrontation will take place at Armageddon (Har-</a:t>
            </a:r>
            <a:r>
              <a:rPr lang="en-US" sz="1000" dirty="0" err="1"/>
              <a:t>Magedon</a:t>
            </a:r>
            <a:r>
              <a:rPr lang="en-US" sz="1000" dirty="0"/>
              <a:t>).  Har means “mountain” or “hill” and is a reference to Megiddo, a hill south of northern Palestine and the site of many decisive battles.  Note: The mistake is by premillennialist  in making the “battle at Armageddon”  literal and connecting it to the antichrist.  This is symbolic language (not literal) and is not about binding Satan for a literal period of a 1000 years with Christ reigning on earth with the saints for a literal 1000 years in Jerusalem.  In fact, this represents the victory God will have over His enemies - they will be destroyed and Satan himself will be thrown into the fire.  The symbolism of Gog and Magog does not represent the antichrist as they suggest but is simply referring to the enemies of God’s people.  They will succumb at Christ’s coming and the people of God will be victorious.   </a:t>
            </a:r>
            <a:br>
              <a:rPr lang="en-US" sz="1000" dirty="0"/>
            </a:br>
            <a:endParaRPr lang="en-US" sz="1000" b="1" dirty="0"/>
          </a:p>
        </p:txBody>
      </p:sp>
    </p:spTree>
    <p:extLst>
      <p:ext uri="{BB962C8B-B14F-4D97-AF65-F5344CB8AC3E}">
        <p14:creationId xmlns:p14="http://schemas.microsoft.com/office/powerpoint/2010/main" val="1535284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0" y="109538"/>
            <a:ext cx="3641725" cy="2730500"/>
          </a:xfrm>
        </p:spPr>
      </p:sp>
      <p:sp>
        <p:nvSpPr>
          <p:cNvPr id="3" name="Notes Placeholder 2"/>
          <p:cNvSpPr>
            <a:spLocks noGrp="1"/>
          </p:cNvSpPr>
          <p:nvPr>
            <p:ph type="body" idx="1"/>
          </p:nvPr>
        </p:nvSpPr>
        <p:spPr>
          <a:xfrm>
            <a:off x="196850" y="3019425"/>
            <a:ext cx="6705599" cy="5715000"/>
          </a:xfrm>
        </p:spPr>
        <p:txBody>
          <a:bodyPr>
            <a:normAutofit lnSpcReduction="10000"/>
          </a:bodyPr>
          <a:lstStyle/>
          <a:p>
            <a:r>
              <a:rPr lang="en-US" sz="1000" b="1" u="sng"/>
              <a:t>The Babylonian Empire</a:t>
            </a:r>
          </a:p>
          <a:p>
            <a:r>
              <a:rPr lang="en-US" sz="1000"/>
              <a:t>626 B.C. - The Neo-Babylonian Empire had begun when The Chaldean </a:t>
            </a:r>
            <a:r>
              <a:rPr lang="en-US" sz="1000" err="1"/>
              <a:t>chieftan</a:t>
            </a:r>
            <a:r>
              <a:rPr lang="en-US" sz="1000"/>
              <a:t>, </a:t>
            </a:r>
            <a:r>
              <a:rPr lang="en-US" sz="1000" err="1"/>
              <a:t>Nabopalassar</a:t>
            </a:r>
            <a:r>
              <a:rPr lang="en-US" sz="1000"/>
              <a:t> captured Babylon and declared independence from Assyria.   </a:t>
            </a:r>
          </a:p>
          <a:p>
            <a:r>
              <a:rPr lang="en-US" sz="1000"/>
              <a:t>612 B.C - Nabopolassar made an alliance with the Medes, and they captured the Assyrian capital of </a:t>
            </a:r>
            <a:r>
              <a:rPr lang="en-US" sz="1000" err="1"/>
              <a:t>Ninevah</a:t>
            </a:r>
            <a:r>
              <a:rPr lang="en-US" sz="1000"/>
              <a:t>.  </a:t>
            </a:r>
          </a:p>
          <a:p>
            <a:r>
              <a:rPr lang="en-US" sz="1000"/>
              <a:t>605 B.C. - The Assyrians and their Egyptian allies are defeated at </a:t>
            </a:r>
            <a:r>
              <a:rPr lang="en-US" sz="1000" err="1"/>
              <a:t>Carchemesh</a:t>
            </a:r>
            <a:r>
              <a:rPr lang="en-US" sz="1000"/>
              <a:t> by King </a:t>
            </a:r>
            <a:r>
              <a:rPr lang="en-US" sz="1000" err="1"/>
              <a:t>Nabopolassar’s</a:t>
            </a:r>
            <a:r>
              <a:rPr lang="en-US" sz="1000"/>
              <a:t> son, the general, Nebuchadnezzar (2 Ki. 24:1).  Daniel and his three friends are taken into captivity.  </a:t>
            </a:r>
          </a:p>
          <a:p>
            <a:r>
              <a:rPr lang="en-US" sz="1000"/>
              <a:t>598 B.C - </a:t>
            </a:r>
            <a:r>
              <a:rPr lang="en-US" sz="1000" err="1"/>
              <a:t>Jehoakim</a:t>
            </a:r>
            <a:r>
              <a:rPr lang="en-US" sz="1000"/>
              <a:t> dies and is succeeded by </a:t>
            </a:r>
            <a:r>
              <a:rPr lang="en-US" sz="1000" err="1"/>
              <a:t>Jehoachin</a:t>
            </a:r>
            <a:r>
              <a:rPr lang="en-US" sz="1000"/>
              <a:t> (and he rules for three months) and is taken into captivity to Babylon with 10,000 of Jerusalem’s leading citizens (2 Ki. 24:8-16).  </a:t>
            </a:r>
          </a:p>
          <a:p>
            <a:r>
              <a:rPr lang="en-US" sz="1000"/>
              <a:t>597 B.C. - Zedekiah succeeds </a:t>
            </a:r>
            <a:r>
              <a:rPr lang="en-US" sz="1000" err="1"/>
              <a:t>Jehoakim</a:t>
            </a:r>
            <a:r>
              <a:rPr lang="en-US" sz="1000"/>
              <a:t> who rebels against Nebuchadnezzar and wars with Babylonians for two years before being defeated in 586 B.C.  Nebuchadnezzar rules for over forty years.  </a:t>
            </a:r>
          </a:p>
          <a:p>
            <a:r>
              <a:rPr lang="en-US" sz="1000"/>
              <a:t>562 B.C.  - Nebuchadnezzar dies and Evil-</a:t>
            </a:r>
            <a:r>
              <a:rPr lang="en-US" sz="1000" err="1"/>
              <a:t>merodach</a:t>
            </a:r>
            <a:r>
              <a:rPr lang="en-US" sz="1000"/>
              <a:t> assumes the throne.  He is murdered and </a:t>
            </a:r>
            <a:r>
              <a:rPr lang="en-US" sz="1000" err="1"/>
              <a:t>Neriglassar</a:t>
            </a:r>
            <a:r>
              <a:rPr lang="en-US" sz="1000"/>
              <a:t>, his brother-in-law assumes throne.  </a:t>
            </a:r>
          </a:p>
          <a:p>
            <a:r>
              <a:rPr lang="en-US" sz="1000"/>
              <a:t>539 B.C. - Nabonidus, the son of Nebuchadnezzar, takes the throne (not mentioned in scripture) and his son, Belshazzar takes the throne.  According to history, Nabonidus ruled with Belshazzar jointly when Daniel’s prophecy comes true and the Babylonians fall to the Medes and Persians under Cyrus in 539 B.C.  		  		</a:t>
            </a:r>
          </a:p>
          <a:p>
            <a:r>
              <a:rPr lang="en-US" sz="1000"/>
              <a:t>       - Daniel stayed in Babylon throughout the remainder of the Babylonian Empire.  He was still living in Babylon when Cyrus </a:t>
            </a:r>
            <a:br>
              <a:rPr lang="en-US" sz="1000"/>
            </a:br>
            <a:r>
              <a:rPr lang="en-US" sz="1000"/>
              <a:t>         the Great overtook the city and began the </a:t>
            </a:r>
            <a:r>
              <a:rPr lang="en-US" sz="1000" err="1"/>
              <a:t>Medo</a:t>
            </a:r>
            <a:r>
              <a:rPr lang="en-US" sz="1000"/>
              <a:t>-Persian Empire in 539 B.C. (1:21).  </a:t>
            </a:r>
          </a:p>
          <a:p>
            <a:r>
              <a:rPr lang="en-US" sz="1000"/>
              <a:t>536 B.C. - The last recorded vision of Daniel was “in the third year of Cyrus” (10:1).  Therefore, Daniel lived in Babylon for 70 years - the prophesied years by Jeremiah (25:11-12; 29:10; see Dan. 2).   </a:t>
            </a:r>
          </a:p>
          <a:p>
            <a:endParaRPr lang="en-US" sz="1000"/>
          </a:p>
          <a:p>
            <a:r>
              <a:rPr lang="en-US" sz="1000" b="1" u="sng"/>
              <a:t>The </a:t>
            </a:r>
            <a:r>
              <a:rPr lang="en-US" sz="1000" b="1" u="sng" err="1"/>
              <a:t>Medo</a:t>
            </a:r>
            <a:r>
              <a:rPr lang="en-US" sz="1000" b="1" u="sng"/>
              <a:t>-Persian Empire</a:t>
            </a:r>
          </a:p>
          <a:p>
            <a:r>
              <a:rPr lang="en-US" sz="1000"/>
              <a:t>605 B.C. - The Medes (Media) were from the area now known as Azerbaijan and northern Iran.  They formed an alliance with Babylon and other nations to help destroy the Assyrian Empire.  </a:t>
            </a:r>
          </a:p>
          <a:p>
            <a:r>
              <a:rPr lang="en-US" sz="1000"/>
              <a:t>555 B.C. - The partnership with Babylonians ends and the Medes began conquering portions of Babylonian territory.  The Medes (Darius) were known to more civilized than the Persians and the time is recognized as the period of the Medes - even after the time of Cyrus the Great.  </a:t>
            </a:r>
          </a:p>
          <a:p>
            <a:r>
              <a:rPr lang="en-US" sz="1000"/>
              <a:t>560 B.C. - Cyrus is made king of Persia - he was of Persian and Median descent.  </a:t>
            </a:r>
          </a:p>
          <a:p>
            <a:r>
              <a:rPr lang="en-US" sz="1000"/>
              <a:t>552 - Takes over Median kingdom.  From this point forward there is little made between the Medes and the Persians.  As Cyrus grew the Babylonians became friendly with the Persians.  Eventually, Cyrus releases the Jews to return to Jerusalem (</a:t>
            </a:r>
            <a:r>
              <a:rPr lang="en-US" sz="1000" err="1"/>
              <a:t>Zerubabbel</a:t>
            </a:r>
            <a:r>
              <a:rPr lang="en-US" sz="1000"/>
              <a:t> and Ezra).  </a:t>
            </a:r>
          </a:p>
          <a:p>
            <a:r>
              <a:rPr lang="en-US" sz="1000"/>
              <a:t>539 B.C.  - Persians conquer the Babylonians and Belshazzar in a battle that was mostly unopposed.  Under Cyrus, the Persians became the greatest empire up to this time.  This was 25 years after the death of Nebuchadnezzar.  </a:t>
            </a:r>
          </a:p>
          <a:p>
            <a:endParaRPr lang="en-US" sz="1000"/>
          </a:p>
          <a:p>
            <a:r>
              <a:rPr lang="en-US" sz="1000" b="1" u="sng"/>
              <a:t>The Greek and Roman Empire</a:t>
            </a:r>
          </a:p>
          <a:p>
            <a:r>
              <a:rPr lang="en-US" sz="1000"/>
              <a:t>For about 200 years the Persians were dominant.  In the 4</a:t>
            </a:r>
            <a:r>
              <a:rPr lang="en-US" sz="1000" baseline="30000"/>
              <a:t>th</a:t>
            </a:r>
            <a:r>
              <a:rPr lang="en-US" sz="1000"/>
              <a:t> century B.C. the Persians were overthrown by the Greeks.  After Alexander the Great died, the kingdom was divided between his four generals.  Two of these are especially important to the study of Daniel: The Ptolemies ruled Egypt and the Seleucids ruled </a:t>
            </a:r>
            <a:r>
              <a:rPr lang="en-US" sz="1000" err="1"/>
              <a:t>Syro</a:t>
            </a:r>
            <a:r>
              <a:rPr lang="en-US" sz="1000"/>
              <a:t>-Palestine. Eventually, the Romans defeated both.  Therefore, the period covers about 600 years, from the Babylonians to the Medes and Persians to the Greeks and finally the Romans.  More importantly, Daniel speaks of a fifth kingdom - the kingdom of God that would never pass away (7:14, 27).   </a:t>
            </a:r>
          </a:p>
          <a:p>
            <a:endParaRPr lang="en-US" sz="1000"/>
          </a:p>
          <a:p>
            <a:endParaRPr lang="en-US" sz="1000"/>
          </a:p>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10</a:t>
            </a:fld>
            <a:endParaRPr lang="en-US"/>
          </a:p>
        </p:txBody>
      </p:sp>
    </p:spTree>
    <p:extLst>
      <p:ext uri="{BB962C8B-B14F-4D97-AF65-F5344CB8AC3E}">
        <p14:creationId xmlns:p14="http://schemas.microsoft.com/office/powerpoint/2010/main" val="1966599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11</a:t>
            </a:fld>
            <a:endParaRPr lang="en-US"/>
          </a:p>
        </p:txBody>
      </p:sp>
    </p:spTree>
    <p:extLst>
      <p:ext uri="{BB962C8B-B14F-4D97-AF65-F5344CB8AC3E}">
        <p14:creationId xmlns:p14="http://schemas.microsoft.com/office/powerpoint/2010/main" val="807255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61D23-DFF2-4156-86B1-869FDB8D0869}" type="slidenum">
              <a:rPr lang="en-US"/>
              <a:pPr/>
              <a:t>12</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9232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16</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18</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19</a:t>
            </a:fld>
            <a:endParaRPr lang="en-US"/>
          </a:p>
        </p:txBody>
      </p:sp>
    </p:spTree>
    <p:extLst>
      <p:ext uri="{BB962C8B-B14F-4D97-AF65-F5344CB8AC3E}">
        <p14:creationId xmlns:p14="http://schemas.microsoft.com/office/powerpoint/2010/main" val="1358128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20</a:t>
            </a:fld>
            <a:endParaRPr lang="en-US"/>
          </a:p>
        </p:txBody>
      </p:sp>
    </p:spTree>
    <p:extLst>
      <p:ext uri="{BB962C8B-B14F-4D97-AF65-F5344CB8AC3E}">
        <p14:creationId xmlns:p14="http://schemas.microsoft.com/office/powerpoint/2010/main" val="3178400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21</a:t>
            </a:fld>
            <a:endParaRPr lang="en-US"/>
          </a:p>
        </p:txBody>
      </p:sp>
    </p:spTree>
    <p:extLst>
      <p:ext uri="{BB962C8B-B14F-4D97-AF65-F5344CB8AC3E}">
        <p14:creationId xmlns:p14="http://schemas.microsoft.com/office/powerpoint/2010/main" val="1901432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5825" y="0"/>
            <a:ext cx="5368925" cy="4025900"/>
          </a:xfrm>
        </p:spPr>
      </p:sp>
      <p:sp>
        <p:nvSpPr>
          <p:cNvPr id="3" name="Notes Placeholder 2"/>
          <p:cNvSpPr>
            <a:spLocks noGrp="1"/>
          </p:cNvSpPr>
          <p:nvPr>
            <p:ph type="body" idx="1"/>
          </p:nvPr>
        </p:nvSpPr>
        <p:spPr>
          <a:xfrm>
            <a:off x="44450" y="4083050"/>
            <a:ext cx="7010400" cy="5257799"/>
          </a:xfrm>
        </p:spPr>
        <p:txBody>
          <a:bodyPr>
            <a:normAutofit/>
          </a:bodyPr>
          <a:lstStyle/>
          <a:p>
            <a:r>
              <a:rPr lang="en-US" sz="1000"/>
              <a:t>To say Daniel was a man of faith and determination is simply an understatement.  His Hebrew name means “God is my judge.”  The Babylonians knew him as Belteshazzar. He was contemporary with Ezekiel and Jeremiah.  Jeremiah prophesied in Jerusalem before and during the Babylonian exile (626-528 BC).  Ezekiel prophesied in Babylon among the exiles (592-570 BC).    Daniel prophesied inside of Babylon (605-586 BC).  It appears he descended from royalty (1:3-4) and preceded Ezekiel coming over in the first of three waves. That he was very young is a certainty (probably in early teens) when he was taken.  He served God faithfully in his youth (1:8) and in his later years during Darius reign when he defies the King’s order regarding prayer (6:10).  Like Joseph, Daniel’s ability to interpret dreams brings him popularity among the kings he served and he rises to great heights in Babylon and Persia (2:48; 6:1-3).  Daniels’ life exudes integrity from beginning to end.  The book of Daniel has two distinct divisions: The first six chapters contain is historical and provides personal narratives that focus on his personal life and  accounts of his faith as he interprets dreams for King Nebuchadnezzar and explains visions that are apocalyptic (chapter 2).  The second section is apocalyptic and  takes up the remaining six chapters providing details regarding the visions that have become the subject of much debate and misunderstanding regarding God’s rule over kingdoms - then and in the future.  That God uses evil nations to serve His divine purposes is also a theme of the book.  Ezekiel makes special mention of Daniel referring to him as a “righteous” and “wise” man (Ezek. 14:14, 20:28:3).  One of the main themes of the book is that God rules in the kingdoms of men (2:21; 4:17; 25, 34-35, 5:21).  No kingdom would be greater than the kingdom  of the Lord (2:44): not Babylon, </a:t>
            </a:r>
            <a:r>
              <a:rPr lang="en-US" sz="1000" err="1"/>
              <a:t>Medo</a:t>
            </a:r>
            <a:r>
              <a:rPr lang="en-US" sz="1000"/>
              <a:t>-Persian, Greece or Rome.  Daniel prophetically foretells the coming of a kingdom that would endure forever: “And in the days of those kings the God of heaven will set up a kingdom that shall never be destroyed, nor shall the kingdom be left to another people. It shall break in pieces all these kingdoms and bring them to an end, and it shall stand forever” (Dan. 2:44).  The first section includes Daniel’s insistence to remain pure (1:1-21), Nebuchadnezzar’s dream and Daniel’s promotion,  the fiery furnace experience with his three friends (3:1-30), Nebuchadnezzar’s second dream and temporary insanity (4:1-37), the writing on the wall (and fall of Belshazzar (5:1-31), and finally, the lion’s den incident  (6).  The second section includes Daniel’s dream of the four beasts (7), the ram and goat (8), seventy weeks (9), and the end times that include God’s promise of deliverance (10:1-12:13).  </a:t>
            </a:r>
          </a:p>
          <a:p>
            <a:endParaRPr lang="en-US" sz="1000"/>
          </a:p>
          <a:p>
            <a:r>
              <a:rPr lang="en-US" sz="1000"/>
              <a:t>Application:</a:t>
            </a:r>
          </a:p>
          <a:p>
            <a:pPr marL="685800" lvl="1" indent="-228600">
              <a:buFont typeface="+mj-lt"/>
              <a:buAutoNum type="arabicPeriod"/>
            </a:pPr>
            <a:r>
              <a:rPr lang="en-US" sz="1000"/>
              <a:t>Of Daniel, it is said, “he purposed in his heart” (1:8).  A faith that has no purpose is useless.  </a:t>
            </a:r>
          </a:p>
          <a:p>
            <a:pPr marL="685800" lvl="1" indent="-228600">
              <a:buFont typeface="+mj-lt"/>
              <a:buAutoNum type="arabicPeriod"/>
            </a:pPr>
            <a:r>
              <a:rPr lang="en-US" sz="1000"/>
              <a:t>Of Daniel, we can learn the importance of politeness, as he “requested” instead of demanding (1:8b).  Questions are better than exclamation points.  </a:t>
            </a:r>
          </a:p>
          <a:p>
            <a:pPr marL="685800" lvl="1" indent="-228600">
              <a:buFont typeface="+mj-lt"/>
              <a:buAutoNum type="arabicPeriod"/>
            </a:pPr>
            <a:r>
              <a:rPr lang="en-US" sz="1000"/>
              <a:t>Of Daniel, we can </a:t>
            </a:r>
            <a:r>
              <a:rPr lang="en-US" sz="1000" err="1"/>
              <a:t>lernr</a:t>
            </a:r>
            <a:r>
              <a:rPr lang="en-US" sz="1000"/>
              <a:t> the importance of faithfulness in times of testing (1:12-15).  God’s way is the right way</a:t>
            </a:r>
            <a:r>
              <a:rPr lang="is-IS" sz="1000"/>
              <a:t>…always.  </a:t>
            </a:r>
          </a:p>
          <a:p>
            <a:pPr marL="685800" lvl="1" indent="-228600">
              <a:buFont typeface="+mj-lt"/>
              <a:buAutoNum type="arabicPeriod"/>
            </a:pPr>
            <a:r>
              <a:rPr lang="is-IS" sz="1000"/>
              <a:t>Of Daniel, we learn that even the youth can be faithful, even when in a far away country.  </a:t>
            </a:r>
          </a:p>
          <a:p>
            <a:pPr marL="685800" lvl="1" indent="-228600">
              <a:buFont typeface="+mj-lt"/>
              <a:buAutoNum type="arabicPeriod"/>
            </a:pPr>
            <a:endParaRPr lang="is-IS" sz="1000"/>
          </a:p>
          <a:p>
            <a:r>
              <a:rPr lang="is-IS" sz="1000"/>
              <a:t>Key thought: A person with integrity is a powerful weapon for God.  It may lead us into a lion’s den or a fiery ftnace but there is nothing our God cannot do or accomplish.  </a:t>
            </a:r>
            <a:endParaRPr lang="en-US" sz="1000"/>
          </a:p>
          <a:p>
            <a:pPr marL="685800" lvl="1" indent="-228600">
              <a:buFont typeface="+mj-lt"/>
              <a:buAutoNum type="arabicPeriod"/>
            </a:pPr>
            <a:endParaRPr lang="en-US" sz="900"/>
          </a:p>
          <a:p>
            <a:pPr marL="685800" lvl="1" indent="-228600">
              <a:buFont typeface="+mj-lt"/>
              <a:buAutoNum type="arabicPeriod"/>
            </a:pPr>
            <a:endParaRPr lang="en-US" sz="900"/>
          </a:p>
          <a:p>
            <a:pPr marL="685800" lvl="1" indent="-228600">
              <a:buFont typeface="+mj-lt"/>
              <a:buAutoNum type="arabicPeriod"/>
            </a:pPr>
            <a:endParaRPr lang="en-US" sz="900"/>
          </a:p>
          <a:p>
            <a:pPr marL="685800" lvl="1" indent="-228600">
              <a:buFont typeface="+mj-lt"/>
              <a:buAutoNum type="arabicPeriod"/>
            </a:pPr>
            <a:endParaRPr lang="en-US" sz="900"/>
          </a:p>
          <a:p>
            <a:pPr marL="685800" lvl="1" indent="-228600">
              <a:buFont typeface="+mj-lt"/>
              <a:buAutoNum type="arabicPeriod"/>
            </a:pPr>
            <a:endParaRPr lang="en-US" sz="900"/>
          </a:p>
          <a:p>
            <a:pPr marL="685800" lvl="1" indent="-228600">
              <a:buFont typeface="+mj-lt"/>
              <a:buAutoNum type="arabicPeriod"/>
            </a:pPr>
            <a:endParaRPr lang="en-US" sz="900"/>
          </a:p>
          <a:p>
            <a:pPr marL="685800" lvl="1" indent="-228600">
              <a:buFont typeface="+mj-lt"/>
              <a:buAutoNum type="arabicPeriod"/>
            </a:pPr>
            <a:endParaRPr lang="en-US" sz="900"/>
          </a:p>
        </p:txBody>
      </p:sp>
    </p:spTree>
    <p:extLst>
      <p:ext uri="{BB962C8B-B14F-4D97-AF65-F5344CB8AC3E}">
        <p14:creationId xmlns:p14="http://schemas.microsoft.com/office/powerpoint/2010/main" val="256502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22</a:t>
            </a:fld>
            <a:endParaRPr lang="en-US"/>
          </a:p>
        </p:txBody>
      </p:sp>
    </p:spTree>
    <p:extLst>
      <p:ext uri="{BB962C8B-B14F-4D97-AF65-F5344CB8AC3E}">
        <p14:creationId xmlns:p14="http://schemas.microsoft.com/office/powerpoint/2010/main" val="3976653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23</a:t>
            </a:fld>
            <a:endParaRPr lang="en-US"/>
          </a:p>
        </p:txBody>
      </p:sp>
    </p:spTree>
    <p:extLst>
      <p:ext uri="{BB962C8B-B14F-4D97-AF65-F5344CB8AC3E}">
        <p14:creationId xmlns:p14="http://schemas.microsoft.com/office/powerpoint/2010/main" val="37962748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24</a:t>
            </a:fld>
            <a:endParaRPr lang="en-US"/>
          </a:p>
        </p:txBody>
      </p:sp>
    </p:spTree>
    <p:extLst>
      <p:ext uri="{BB962C8B-B14F-4D97-AF65-F5344CB8AC3E}">
        <p14:creationId xmlns:p14="http://schemas.microsoft.com/office/powerpoint/2010/main" val="2960429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25</a:t>
            </a:fld>
            <a:endParaRPr lang="en-US"/>
          </a:p>
        </p:txBody>
      </p:sp>
    </p:spTree>
    <p:extLst>
      <p:ext uri="{BB962C8B-B14F-4D97-AF65-F5344CB8AC3E}">
        <p14:creationId xmlns:p14="http://schemas.microsoft.com/office/powerpoint/2010/main" val="2524902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26</a:t>
            </a:fld>
            <a:endParaRPr lang="en-US"/>
          </a:p>
        </p:txBody>
      </p:sp>
    </p:spTree>
    <p:extLst>
      <p:ext uri="{BB962C8B-B14F-4D97-AF65-F5344CB8AC3E}">
        <p14:creationId xmlns:p14="http://schemas.microsoft.com/office/powerpoint/2010/main" val="1144538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27</a:t>
            </a:fld>
            <a:endParaRPr lang="en-US"/>
          </a:p>
        </p:txBody>
      </p:sp>
    </p:spTree>
    <p:extLst>
      <p:ext uri="{BB962C8B-B14F-4D97-AF65-F5344CB8AC3E}">
        <p14:creationId xmlns:p14="http://schemas.microsoft.com/office/powerpoint/2010/main" val="2603991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28</a:t>
            </a:fld>
            <a:endParaRPr lang="en-US"/>
          </a:p>
        </p:txBody>
      </p:sp>
    </p:spTree>
    <p:extLst>
      <p:ext uri="{BB962C8B-B14F-4D97-AF65-F5344CB8AC3E}">
        <p14:creationId xmlns:p14="http://schemas.microsoft.com/office/powerpoint/2010/main" val="29071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7A70F-5BAD-C24C-A649-20DE519519DA}" type="slidenum">
              <a:rPr lang="en-US" smtClean="0"/>
              <a:t>4</a:t>
            </a:fld>
            <a:endParaRPr lang="en-US"/>
          </a:p>
        </p:txBody>
      </p:sp>
    </p:spTree>
    <p:extLst>
      <p:ext uri="{BB962C8B-B14F-4D97-AF65-F5344CB8AC3E}">
        <p14:creationId xmlns:p14="http://schemas.microsoft.com/office/powerpoint/2010/main" val="76705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5</a:t>
            </a:fld>
            <a:endParaRPr lang="en-US"/>
          </a:p>
        </p:txBody>
      </p:sp>
    </p:spTree>
    <p:extLst>
      <p:ext uri="{BB962C8B-B14F-4D97-AF65-F5344CB8AC3E}">
        <p14:creationId xmlns:p14="http://schemas.microsoft.com/office/powerpoint/2010/main" val="1152768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2039244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7</a:t>
            </a:fld>
            <a:endParaRPr lang="en-US"/>
          </a:p>
        </p:txBody>
      </p:sp>
    </p:spTree>
    <p:extLst>
      <p:ext uri="{BB962C8B-B14F-4D97-AF65-F5344CB8AC3E}">
        <p14:creationId xmlns:p14="http://schemas.microsoft.com/office/powerpoint/2010/main" val="4027111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8</a:t>
            </a:fld>
            <a:endParaRPr lang="en-US"/>
          </a:p>
        </p:txBody>
      </p:sp>
    </p:spTree>
    <p:extLst>
      <p:ext uri="{BB962C8B-B14F-4D97-AF65-F5344CB8AC3E}">
        <p14:creationId xmlns:p14="http://schemas.microsoft.com/office/powerpoint/2010/main" val="3194700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9</a:t>
            </a:fld>
            <a:endParaRPr lang="en-US"/>
          </a:p>
        </p:txBody>
      </p:sp>
    </p:spTree>
    <p:extLst>
      <p:ext uri="{BB962C8B-B14F-4D97-AF65-F5344CB8AC3E}">
        <p14:creationId xmlns:p14="http://schemas.microsoft.com/office/powerpoint/2010/main" val="2057600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12/30/22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12/30/22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Daniel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52400"/>
            <a:ext cx="8686800" cy="6553200"/>
          </a:xfrm>
        </p:spPr>
        <p:txBody>
          <a:bodyPr>
            <a:normAutofit/>
          </a:bodyPr>
          <a:lstStyle/>
          <a:p>
            <a:r>
              <a:rPr lang="en-US" sz="2000" dirty="0">
                <a:latin typeface="Abadi MT Condensed Extra Bold" charset="0"/>
                <a:ea typeface="Abadi MT Condensed Extra Bold" charset="0"/>
                <a:cs typeface="Abadi MT Condensed Extra Bold" charset="0"/>
              </a:rPr>
              <a:t>612 BC </a:t>
            </a:r>
            <a:r>
              <a:rPr lang="en-US" sz="2000" dirty="0">
                <a:ea typeface="Abadi MT Condensed Extra Bold" charset="0"/>
                <a:cs typeface="Abadi MT Condensed Extra Bold" charset="0"/>
              </a:rPr>
              <a:t>- </a:t>
            </a:r>
            <a:r>
              <a:rPr lang="en-US" sz="2000" b="1" dirty="0">
                <a:ea typeface="Abadi MT Condensed Extra Bold" charset="0"/>
                <a:cs typeface="Abadi MT Condensed Extra Bold" charset="0"/>
              </a:rPr>
              <a:t>Fall of Nineveh (capital of Assyria).  </a:t>
            </a:r>
            <a:r>
              <a:rPr lang="en-US" sz="2000" dirty="0">
                <a:ea typeface="Abadi MT Condensed Extra Bold" charset="0"/>
                <a:cs typeface="Abadi MT Condensed Extra Bold" charset="0"/>
              </a:rPr>
              <a:t>Nebuchadnezzar, the son of </a:t>
            </a:r>
            <a:r>
              <a:rPr lang="en-US" sz="2000" dirty="0" err="1">
                <a:ea typeface="Abadi MT Condensed Extra Bold" charset="0"/>
                <a:cs typeface="Abadi MT Condensed Extra Bold" charset="0"/>
              </a:rPr>
              <a:t>Nabopalassar</a:t>
            </a:r>
            <a:r>
              <a:rPr lang="en-US" sz="2000" dirty="0">
                <a:ea typeface="Abadi MT Condensed Extra Bold" charset="0"/>
                <a:cs typeface="Abadi MT Condensed Extra Bold" charset="0"/>
              </a:rPr>
              <a:t>, was a general who defeated them. </a:t>
            </a:r>
          </a:p>
          <a:p>
            <a:r>
              <a:rPr lang="en-US" sz="2000" dirty="0">
                <a:latin typeface="Abadi MT Condensed Extra Bold" charset="0"/>
                <a:ea typeface="Abadi MT Condensed Extra Bold" charset="0"/>
                <a:cs typeface="Abadi MT Condensed Extra Bold" charset="0"/>
              </a:rPr>
              <a:t>605 BC </a:t>
            </a:r>
            <a:r>
              <a:rPr lang="en-US" sz="2000" b="1" dirty="0">
                <a:ea typeface="Abadi MT Condensed Extra Bold" charset="0"/>
                <a:cs typeface="Abadi MT Condensed Extra Bold" charset="0"/>
              </a:rPr>
              <a:t>- Battle of Carchemish , establishing Babylonian captivity.  </a:t>
            </a:r>
            <a:r>
              <a:rPr lang="en-US" sz="2000" dirty="0">
                <a:ea typeface="Abadi MT Condensed Extra Bold" charset="0"/>
                <a:cs typeface="Abadi MT Condensed Extra Bold" charset="0"/>
              </a:rPr>
              <a:t>Pharaoh-</a:t>
            </a:r>
            <a:r>
              <a:rPr lang="en-US" sz="2000" dirty="0" err="1">
                <a:ea typeface="Abadi MT Condensed Extra Bold" charset="0"/>
                <a:cs typeface="Abadi MT Condensed Extra Bold" charset="0"/>
              </a:rPr>
              <a:t>Necho</a:t>
            </a:r>
            <a:r>
              <a:rPr lang="en-US" sz="2000" dirty="0">
                <a:ea typeface="Abadi MT Condensed Extra Bold" charset="0"/>
                <a:cs typeface="Abadi MT Condensed Extra Bold" charset="0"/>
              </a:rPr>
              <a:t> of Egypt was defeated by Nebuchadnezzar who chased him south through Judah.  At Jerusalem, he learned of his father’s (Nabopolassar) death and returned home to assume the throne in Babylon. </a:t>
            </a:r>
            <a:r>
              <a:rPr lang="en-US" sz="2000" u="sng" dirty="0">
                <a:ea typeface="Abadi MT Condensed Extra Bold" charset="0"/>
                <a:cs typeface="Abadi MT Condensed Extra Bold" charset="0"/>
              </a:rPr>
              <a:t>The </a:t>
            </a:r>
            <a:r>
              <a:rPr lang="en-US" sz="2000" i="1" u="sng" dirty="0">
                <a:ea typeface="Abadi MT Condensed Extra Bold" charset="0"/>
                <a:cs typeface="Abadi MT Condensed Extra Bold" charset="0"/>
              </a:rPr>
              <a:t>first group </a:t>
            </a:r>
            <a:r>
              <a:rPr lang="en-US" sz="2000" dirty="0">
                <a:ea typeface="Abadi MT Condensed Extra Bold" charset="0"/>
                <a:cs typeface="Abadi MT Condensed Extra Bold" charset="0"/>
              </a:rPr>
              <a:t>of Jewish captives was taken, including Daniel (Dan. 1:1-4).  </a:t>
            </a:r>
          </a:p>
          <a:p>
            <a:r>
              <a:rPr lang="en-US" sz="2000" b="1" dirty="0">
                <a:latin typeface="Abadi MT Condensed Extra Bold" charset="0"/>
                <a:ea typeface="Abadi MT Condensed Extra Bold" charset="0"/>
                <a:cs typeface="Abadi MT Condensed Extra Bold" charset="0"/>
              </a:rPr>
              <a:t>597 BC </a:t>
            </a:r>
            <a:r>
              <a:rPr lang="en-US" sz="2000" b="1" dirty="0">
                <a:ea typeface="Abadi MT Condensed Extra Bold" charset="0"/>
                <a:cs typeface="Abadi MT Condensed Extra Bold" charset="0"/>
              </a:rPr>
              <a:t>- A second remnant taken to Babylon. </a:t>
            </a:r>
            <a:r>
              <a:rPr lang="en-US" sz="2000" dirty="0">
                <a:ea typeface="Abadi MT Condensed Extra Bold" charset="0"/>
                <a:cs typeface="Abadi MT Condensed Extra Bold" charset="0"/>
              </a:rPr>
              <a:t>During the reign of Jehoaichin, the </a:t>
            </a:r>
            <a:r>
              <a:rPr lang="en-US" sz="2000" i="1" u="sng" dirty="0">
                <a:ea typeface="Abadi MT Condensed Extra Bold" charset="0"/>
                <a:cs typeface="Abadi MT Condensed Extra Bold" charset="0"/>
              </a:rPr>
              <a:t>second group</a:t>
            </a:r>
            <a:r>
              <a:rPr lang="en-US" sz="2000" dirty="0">
                <a:ea typeface="Abadi MT Condensed Extra Bold" charset="0"/>
                <a:cs typeface="Abadi MT Condensed Extra Bold" charset="0"/>
              </a:rPr>
              <a:t>, including Ezekiel and 10,000 others were taken to Babylon (see 2 Kings 24:13; Ezek. 1:1-3).  </a:t>
            </a:r>
          </a:p>
          <a:p>
            <a:r>
              <a:rPr lang="en-US" sz="2000" b="1" dirty="0">
                <a:latin typeface="Abadi MT Condensed Extra Bold" charset="0"/>
                <a:ea typeface="Abadi MT Condensed Extra Bold" charset="0"/>
                <a:cs typeface="Abadi MT Condensed Extra Bold" charset="0"/>
              </a:rPr>
              <a:t>586 BC </a:t>
            </a:r>
            <a:r>
              <a:rPr lang="en-US" sz="2000" b="1" dirty="0">
                <a:ea typeface="Abadi MT Condensed Extra Bold" charset="0"/>
                <a:cs typeface="Abadi MT Condensed Extra Bold" charset="0"/>
              </a:rPr>
              <a:t>- Fall of Jerusalem and the temple is destroyed </a:t>
            </a:r>
            <a:r>
              <a:rPr lang="en-US" sz="2000" dirty="0">
                <a:ea typeface="Abadi MT Condensed Extra Bold" charset="0"/>
                <a:cs typeface="Abadi MT Condensed Extra Bold" charset="0"/>
              </a:rPr>
              <a:t>and Zedekiah was installed as a lame duck king.  Eleven years later Jerusalem was totally devastated by the Babylonians (2 Ki. 25:1-10</a:t>
            </a:r>
            <a:r>
              <a:rPr lang="en-US" sz="2000" i="1" dirty="0">
                <a:ea typeface="Abadi MT Condensed Extra Bold" charset="0"/>
                <a:cs typeface="Abadi MT Condensed Extra Bold" charset="0"/>
              </a:rPr>
              <a:t>).  A </a:t>
            </a:r>
            <a:r>
              <a:rPr lang="en-US" sz="2000" i="1" u="sng" dirty="0">
                <a:ea typeface="Abadi MT Condensed Extra Bold" charset="0"/>
                <a:cs typeface="Abadi MT Condensed Extra Bold" charset="0"/>
              </a:rPr>
              <a:t>third group </a:t>
            </a:r>
            <a:r>
              <a:rPr lang="en-US" sz="2000" dirty="0">
                <a:ea typeface="Abadi MT Condensed Extra Bold" charset="0"/>
                <a:cs typeface="Abadi MT Condensed Extra Bold" charset="0"/>
              </a:rPr>
              <a:t>was taken (Jeremiah stays behind) (2 Ki. 25:1-12, 22; Jer. 39:11-14; 40:1-16).  </a:t>
            </a:r>
          </a:p>
          <a:p>
            <a:r>
              <a:rPr lang="en-US" sz="2000" dirty="0">
                <a:latin typeface="Abadi MT Condensed Extra Bold" charset="0"/>
                <a:ea typeface="Abadi MT Condensed Extra Bold" charset="0"/>
                <a:cs typeface="Abadi MT Condensed Extra Bold" charset="0"/>
              </a:rPr>
              <a:t>536 BC </a:t>
            </a:r>
            <a:r>
              <a:rPr lang="en-US" sz="2000" b="1" dirty="0">
                <a:ea typeface="Abadi MT Condensed Extra Bold" charset="0"/>
                <a:cs typeface="Abadi MT Condensed Extra Bold" charset="0"/>
              </a:rPr>
              <a:t>- Babylon falls and the </a:t>
            </a:r>
            <a:r>
              <a:rPr lang="en-US" sz="2000" b="1" u="sng" dirty="0">
                <a:ea typeface="Abadi MT Condensed Extra Bold" charset="0"/>
                <a:cs typeface="Abadi MT Condensed Extra Bold" charset="0"/>
              </a:rPr>
              <a:t>first remnant </a:t>
            </a:r>
            <a:r>
              <a:rPr lang="en-US" sz="2000" b="1" dirty="0">
                <a:ea typeface="Abadi MT Condensed Extra Bold" charset="0"/>
                <a:cs typeface="Abadi MT Condensed Extra Bold" charset="0"/>
              </a:rPr>
              <a:t>(Zerubbabel) returns under Cyrus, King of Persia </a:t>
            </a:r>
            <a:r>
              <a:rPr lang="en-US" sz="2000" dirty="0">
                <a:ea typeface="Abadi MT Condensed Extra Bold" charset="0"/>
                <a:cs typeface="Abadi MT Condensed Extra Bold" charset="0"/>
              </a:rPr>
              <a:t>(Ezra 1:1-5; 2:1-2).  The foundation of the temple was started but not completed until 516 BC  (Ezra 3:8-13; 6:14-16).  </a:t>
            </a:r>
          </a:p>
          <a:p>
            <a:r>
              <a:rPr lang="en-US" sz="2000" dirty="0">
                <a:latin typeface="Abadi MT Condensed Extra Bold" charset="0"/>
                <a:ea typeface="Abadi MT Condensed Extra Bold" charset="0"/>
                <a:cs typeface="Abadi MT Condensed Extra Bold" charset="0"/>
              </a:rPr>
              <a:t>457 BC </a:t>
            </a:r>
            <a:r>
              <a:rPr lang="en-US" sz="2000" b="1" dirty="0">
                <a:ea typeface="Abadi MT Condensed Extra Bold" charset="0"/>
                <a:cs typeface="Abadi MT Condensed Extra Bold" charset="0"/>
              </a:rPr>
              <a:t>- A </a:t>
            </a:r>
            <a:r>
              <a:rPr lang="en-US" sz="2000" b="1" u="sng" dirty="0">
                <a:ea typeface="Abadi MT Condensed Extra Bold" charset="0"/>
                <a:cs typeface="Abadi MT Condensed Extra Bold" charset="0"/>
              </a:rPr>
              <a:t>second remnant </a:t>
            </a:r>
            <a:r>
              <a:rPr lang="en-US" sz="2000" b="1" dirty="0">
                <a:ea typeface="Abadi MT Condensed Extra Bold" charset="0"/>
                <a:cs typeface="Abadi MT Condensed Extra Bold" charset="0"/>
              </a:rPr>
              <a:t>returns led by Ezra, the priest </a:t>
            </a:r>
            <a:r>
              <a:rPr lang="en-US" sz="2000" dirty="0">
                <a:ea typeface="Abadi MT Condensed Extra Bold" charset="0"/>
                <a:cs typeface="Abadi MT Condensed Extra Bold" charset="0"/>
              </a:rPr>
              <a:t>(Ezra 7:1-8:36) and he revives the people (Ezra 9:1-10:44).  </a:t>
            </a:r>
          </a:p>
          <a:p>
            <a:r>
              <a:rPr lang="en-US" sz="2000" dirty="0">
                <a:latin typeface="Abadi MT Condensed Extra Bold" charset="0"/>
                <a:ea typeface="Abadi MT Condensed Extra Bold" charset="0"/>
                <a:cs typeface="Abadi MT Condensed Extra Bold" charset="0"/>
              </a:rPr>
              <a:t>444 BC </a:t>
            </a:r>
            <a:r>
              <a:rPr lang="en-US" sz="2000" b="1" dirty="0">
                <a:ea typeface="Abadi MT Condensed Extra Bold" charset="0"/>
                <a:cs typeface="Abadi MT Condensed Extra Bold" charset="0"/>
              </a:rPr>
              <a:t>- </a:t>
            </a:r>
            <a:r>
              <a:rPr lang="en-US" sz="2000" b="1" u="sng" dirty="0">
                <a:ea typeface="Abadi MT Condensed Extra Bold" charset="0"/>
                <a:cs typeface="Abadi MT Condensed Extra Bold" charset="0"/>
              </a:rPr>
              <a:t>A third remnant </a:t>
            </a:r>
            <a:r>
              <a:rPr lang="en-US" sz="2000" b="1" dirty="0">
                <a:ea typeface="Abadi MT Condensed Extra Bold" charset="0"/>
                <a:cs typeface="Abadi MT Condensed Extra Bold" charset="0"/>
              </a:rPr>
              <a:t>returns led by Nehemiah.  </a:t>
            </a:r>
            <a:r>
              <a:rPr lang="en-US" sz="2000" dirty="0">
                <a:ea typeface="Abadi MT Condensed Extra Bold" charset="0"/>
                <a:cs typeface="Abadi MT Condensed Extra Bold" charset="0"/>
              </a:rPr>
              <a:t>He rebuilds the walls (Neh. 1:1-2:20; 3:1-7:73).  </a:t>
            </a:r>
            <a:endParaRPr lang="en-US" sz="2000" dirty="0">
              <a:latin typeface="Abadi MT Condensed Extra Bold" charset="0"/>
              <a:ea typeface="Abadi MT Condensed Extra Bold" charset="0"/>
              <a:cs typeface="Abadi MT Condensed Extra Bold" charset="0"/>
            </a:endParaRPr>
          </a:p>
          <a:p>
            <a:endParaRPr lang="en-US" sz="2400" b="1" dirty="0">
              <a:latin typeface="Abadi MT Condensed Extra Bold" charset="0"/>
              <a:ea typeface="Abadi MT Condensed Extra Bold" charset="0"/>
              <a:cs typeface="Abadi MT Condensed Extra Bold" charset="0"/>
            </a:endParaRPr>
          </a:p>
          <a:p>
            <a:endParaRPr lang="en-US" sz="24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53576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915399" cy="6705600"/>
          </a:xfrm>
        </p:spPr>
        <p:txBody>
          <a:bodyPr>
            <a:normAutofit/>
          </a:bodyPr>
          <a:lstStyle/>
          <a:p>
            <a:r>
              <a:rPr lang="en-US" sz="2000">
                <a:latin typeface="Abadi MT Condensed Extra Bold" charset="0"/>
                <a:ea typeface="Abadi MT Condensed Extra Bold" charset="0"/>
                <a:cs typeface="Abadi MT Condensed Extra Bold" charset="0"/>
              </a:rPr>
              <a:t>612 BC </a:t>
            </a:r>
            <a:r>
              <a:rPr lang="en-US" sz="2000">
                <a:ea typeface="Abadi MT Condensed Extra Bold" charset="0"/>
                <a:cs typeface="Abadi MT Condensed Extra Bold" charset="0"/>
              </a:rPr>
              <a:t>- </a:t>
            </a:r>
            <a:r>
              <a:rPr lang="en-US" sz="2000" b="1">
                <a:ea typeface="Abadi MT Condensed Extra Bold" charset="0"/>
                <a:cs typeface="Abadi MT Condensed Extra Bold" charset="0"/>
              </a:rPr>
              <a:t>Fall of Nineveh (capital of Assyria). Nebuchadnezzar, the son of </a:t>
            </a:r>
            <a:r>
              <a:rPr lang="en-US" sz="2000" b="1" err="1">
                <a:ea typeface="Abadi MT Condensed Extra Bold" charset="0"/>
                <a:cs typeface="Abadi MT Condensed Extra Bold" charset="0"/>
              </a:rPr>
              <a:t>Nabopalassar</a:t>
            </a:r>
            <a:r>
              <a:rPr lang="en-US" sz="2000" b="1">
                <a:ea typeface="Abadi MT Condensed Extra Bold" charset="0"/>
                <a:cs typeface="Abadi MT Condensed Extra Bold" charset="0"/>
              </a:rPr>
              <a:t>, was a general who defeated them</a:t>
            </a:r>
            <a:endParaRPr lang="en-US" sz="2000">
              <a:ea typeface="Abadi MT Condensed Extra Bold" charset="0"/>
              <a:cs typeface="Abadi MT Condensed Extra Bold" charset="0"/>
            </a:endParaRPr>
          </a:p>
          <a:p>
            <a:r>
              <a:rPr lang="en-US" sz="2000">
                <a:latin typeface="Abadi MT Condensed Extra Bold" charset="0"/>
                <a:ea typeface="Abadi MT Condensed Extra Bold" charset="0"/>
                <a:cs typeface="Abadi MT Condensed Extra Bold" charset="0"/>
              </a:rPr>
              <a:t>605 BC </a:t>
            </a:r>
            <a:r>
              <a:rPr lang="en-US" sz="2000" b="1">
                <a:ea typeface="Abadi MT Condensed Extra Bold" charset="0"/>
                <a:cs typeface="Abadi MT Condensed Extra Bold" charset="0"/>
              </a:rPr>
              <a:t>- Battle of Carchemish , establishing Babylonian captivity.  </a:t>
            </a:r>
            <a:r>
              <a:rPr lang="en-US" sz="2000">
                <a:ea typeface="Abadi MT Condensed Extra Bold" charset="0"/>
                <a:cs typeface="Abadi MT Condensed Extra Bold" charset="0"/>
              </a:rPr>
              <a:t>Pharaoh-</a:t>
            </a:r>
            <a:r>
              <a:rPr lang="en-US" sz="2000" err="1">
                <a:ea typeface="Abadi MT Condensed Extra Bold" charset="0"/>
                <a:cs typeface="Abadi MT Condensed Extra Bold" charset="0"/>
              </a:rPr>
              <a:t>Necho</a:t>
            </a:r>
            <a:r>
              <a:rPr lang="en-US" sz="2000">
                <a:ea typeface="Abadi MT Condensed Extra Bold" charset="0"/>
                <a:cs typeface="Abadi MT Condensed Extra Bold" charset="0"/>
              </a:rPr>
              <a:t> of Egypt was defeated by Nebuchadnezzar who chased him south through Judah.  At Jerusalem, he learned of his father’s (Nabopolassar) death and returned home to assume the throne in Babylon. </a:t>
            </a:r>
            <a:r>
              <a:rPr lang="en-US" sz="2000" u="sng">
                <a:ea typeface="Abadi MT Condensed Extra Bold" charset="0"/>
                <a:cs typeface="Abadi MT Condensed Extra Bold" charset="0"/>
              </a:rPr>
              <a:t>The </a:t>
            </a:r>
            <a:r>
              <a:rPr lang="en-US" sz="2000" i="1" u="sng">
                <a:ea typeface="Abadi MT Condensed Extra Bold" charset="0"/>
                <a:cs typeface="Abadi MT Condensed Extra Bold" charset="0"/>
              </a:rPr>
              <a:t>first group </a:t>
            </a:r>
            <a:r>
              <a:rPr lang="en-US" sz="2000">
                <a:ea typeface="Abadi MT Condensed Extra Bold" charset="0"/>
                <a:cs typeface="Abadi MT Condensed Extra Bold" charset="0"/>
              </a:rPr>
              <a:t>of Jewish captives was taken, including Daniel (Dan. 1:1-4).  </a:t>
            </a:r>
          </a:p>
          <a:p>
            <a:r>
              <a:rPr lang="en-US" sz="2000" b="1">
                <a:latin typeface="Abadi MT Condensed Extra Bold" charset="0"/>
                <a:ea typeface="Abadi MT Condensed Extra Bold" charset="0"/>
                <a:cs typeface="Abadi MT Condensed Extra Bold" charset="0"/>
              </a:rPr>
              <a:t>597 BC </a:t>
            </a:r>
            <a:r>
              <a:rPr lang="en-US" sz="2000" b="1">
                <a:ea typeface="Abadi MT Condensed Extra Bold" charset="0"/>
                <a:cs typeface="Abadi MT Condensed Extra Bold" charset="0"/>
              </a:rPr>
              <a:t>- A second remnant taken to Babylon. </a:t>
            </a:r>
            <a:r>
              <a:rPr lang="en-US" sz="2000">
                <a:ea typeface="Abadi MT Condensed Extra Bold" charset="0"/>
                <a:cs typeface="Abadi MT Condensed Extra Bold" charset="0"/>
              </a:rPr>
              <a:t>During the reign of Jehoaichin , the </a:t>
            </a:r>
            <a:r>
              <a:rPr lang="en-US" sz="2000" i="1" u="sng">
                <a:ea typeface="Abadi MT Condensed Extra Bold" charset="0"/>
                <a:cs typeface="Abadi MT Condensed Extra Bold" charset="0"/>
              </a:rPr>
              <a:t>second group</a:t>
            </a:r>
            <a:r>
              <a:rPr lang="en-US" sz="2000">
                <a:ea typeface="Abadi MT Condensed Extra Bold" charset="0"/>
                <a:cs typeface="Abadi MT Condensed Extra Bold" charset="0"/>
              </a:rPr>
              <a:t>, including Ezekiel and 10,000 others were taken to Babylon (see 2 Kings 24:13; Ezek. 1:1-3).  </a:t>
            </a:r>
          </a:p>
          <a:p>
            <a:r>
              <a:rPr lang="en-US" sz="2000" b="1">
                <a:latin typeface="Abadi MT Condensed Extra Bold" charset="0"/>
                <a:ea typeface="Abadi MT Condensed Extra Bold" charset="0"/>
                <a:cs typeface="Abadi MT Condensed Extra Bold" charset="0"/>
              </a:rPr>
              <a:t>586 BC </a:t>
            </a:r>
            <a:r>
              <a:rPr lang="en-US" sz="2000" b="1">
                <a:ea typeface="Abadi MT Condensed Extra Bold" charset="0"/>
                <a:cs typeface="Abadi MT Condensed Extra Bold" charset="0"/>
              </a:rPr>
              <a:t>- Fall of Jerusalem and the temple is destroyed </a:t>
            </a:r>
            <a:r>
              <a:rPr lang="en-US" sz="2000">
                <a:ea typeface="Abadi MT Condensed Extra Bold" charset="0"/>
                <a:cs typeface="Abadi MT Condensed Extra Bold" charset="0"/>
              </a:rPr>
              <a:t>and Zedekiah was installed as a lame duck king.  Eleven years later Jerusalem was totally devastated and by the Babylonians (2 Ki. 25:1-10</a:t>
            </a:r>
            <a:r>
              <a:rPr lang="en-US" sz="2000" i="1">
                <a:ea typeface="Abadi MT Condensed Extra Bold" charset="0"/>
                <a:cs typeface="Abadi MT Condensed Extra Bold" charset="0"/>
              </a:rPr>
              <a:t>).  A </a:t>
            </a:r>
            <a:r>
              <a:rPr lang="en-US" sz="2000" i="1" u="sng">
                <a:ea typeface="Abadi MT Condensed Extra Bold" charset="0"/>
                <a:cs typeface="Abadi MT Condensed Extra Bold" charset="0"/>
              </a:rPr>
              <a:t>third group </a:t>
            </a:r>
            <a:r>
              <a:rPr lang="en-US" sz="2000">
                <a:ea typeface="Abadi MT Condensed Extra Bold" charset="0"/>
                <a:cs typeface="Abadi MT Condensed Extra Bold" charset="0"/>
              </a:rPr>
              <a:t>was taken (Jeremiah stays behind) (2 Ki. 25:1-12, 22; Jer. 39:11-14; 40:1-16).  </a:t>
            </a:r>
          </a:p>
          <a:p>
            <a:r>
              <a:rPr lang="en-US" sz="2000">
                <a:latin typeface="Abadi MT Condensed Extra Bold" charset="0"/>
                <a:ea typeface="Abadi MT Condensed Extra Bold" charset="0"/>
                <a:cs typeface="Abadi MT Condensed Extra Bold" charset="0"/>
              </a:rPr>
              <a:t>536 BC </a:t>
            </a:r>
            <a:r>
              <a:rPr lang="en-US" sz="2000" b="1">
                <a:ea typeface="Abadi MT Condensed Extra Bold" charset="0"/>
                <a:cs typeface="Abadi MT Condensed Extra Bold" charset="0"/>
              </a:rPr>
              <a:t>- Babylon falls and the first remnant (Zerubbabel) returns under Cyrus, King of Persia </a:t>
            </a:r>
            <a:r>
              <a:rPr lang="en-US" sz="2000">
                <a:ea typeface="Abadi MT Condensed Extra Bold" charset="0"/>
                <a:cs typeface="Abadi MT Condensed Extra Bold" charset="0"/>
              </a:rPr>
              <a:t>(Ezra 1:1-5; 2:1-2).  The foundation of the temple was started but not completed until 516 BC  (Ezra 3:8-13; 6:14-16).  </a:t>
            </a:r>
          </a:p>
          <a:p>
            <a:r>
              <a:rPr lang="en-US" sz="2000">
                <a:latin typeface="Abadi MT Condensed Extra Bold" charset="0"/>
                <a:ea typeface="Abadi MT Condensed Extra Bold" charset="0"/>
                <a:cs typeface="Abadi MT Condensed Extra Bold" charset="0"/>
              </a:rPr>
              <a:t>457 BC </a:t>
            </a:r>
            <a:r>
              <a:rPr lang="en-US" sz="2000" b="1">
                <a:ea typeface="Abadi MT Condensed Extra Bold" charset="0"/>
                <a:cs typeface="Abadi MT Condensed Extra Bold" charset="0"/>
              </a:rPr>
              <a:t>- A second remnant returns led by Ezra, the priest </a:t>
            </a:r>
            <a:r>
              <a:rPr lang="en-US" sz="2000">
                <a:ea typeface="Abadi MT Condensed Extra Bold" charset="0"/>
                <a:cs typeface="Abadi MT Condensed Extra Bold" charset="0"/>
              </a:rPr>
              <a:t>(Ezra 7:1-8:36) and he revives the people (Ezra 9:1-10:44).  </a:t>
            </a:r>
          </a:p>
          <a:p>
            <a:r>
              <a:rPr lang="en-US" sz="2000">
                <a:latin typeface="Abadi MT Condensed Extra Bold" charset="0"/>
                <a:ea typeface="Abadi MT Condensed Extra Bold" charset="0"/>
                <a:cs typeface="Abadi MT Condensed Extra Bold" charset="0"/>
              </a:rPr>
              <a:t>444 BC </a:t>
            </a:r>
            <a:r>
              <a:rPr lang="en-US" sz="2000" b="1">
                <a:ea typeface="Abadi MT Condensed Extra Bold" charset="0"/>
                <a:cs typeface="Abadi MT Condensed Extra Bold" charset="0"/>
              </a:rPr>
              <a:t>- A third remnant returns led by Nehemiah.  </a:t>
            </a:r>
            <a:r>
              <a:rPr lang="en-US" sz="2000">
                <a:ea typeface="Abadi MT Condensed Extra Bold" charset="0"/>
                <a:cs typeface="Abadi MT Condensed Extra Bold" charset="0"/>
              </a:rPr>
              <a:t>He rebuilds the walls (Neh. 1:1-2:20; 3:1-7:73).  </a:t>
            </a:r>
            <a:endParaRPr lang="en-US" sz="2000">
              <a:latin typeface="Abadi MT Condensed Extra Bold" charset="0"/>
              <a:ea typeface="Abadi MT Condensed Extra Bold" charset="0"/>
              <a:cs typeface="Abadi MT Condensed Extra Bold" charset="0"/>
            </a:endParaRPr>
          </a:p>
          <a:p>
            <a:endParaRPr lang="en-US" sz="2400" b="1">
              <a:latin typeface="Abadi MT Condensed Extra Bold" charset="0"/>
              <a:ea typeface="Abadi MT Condensed Extra Bold" charset="0"/>
              <a:cs typeface="Abadi MT Condensed Extra Bold" charset="0"/>
            </a:endParaRPr>
          </a:p>
          <a:p>
            <a:endParaRPr lang="en-US" sz="2400">
              <a:latin typeface="Abadi MT Condensed Extra Bold" charset="0"/>
              <a:ea typeface="Abadi MT Condensed Extra Bold" charset="0"/>
              <a:cs typeface="Abadi MT Condensed Extra Bold" charset="0"/>
            </a:endParaRPr>
          </a:p>
        </p:txBody>
      </p:sp>
      <p:cxnSp>
        <p:nvCxnSpPr>
          <p:cNvPr id="4" name="Straight Connector 3"/>
          <p:cNvCxnSpPr/>
          <p:nvPr/>
        </p:nvCxnSpPr>
        <p:spPr>
          <a:xfrm>
            <a:off x="228599" y="838200"/>
            <a:ext cx="0" cy="460561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8915399" y="838200"/>
            <a:ext cx="0" cy="460561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28599" y="5462868"/>
            <a:ext cx="86868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28599" y="838200"/>
            <a:ext cx="868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667000" y="2147989"/>
            <a:ext cx="4343400" cy="1200329"/>
          </a:xfrm>
          <a:prstGeom prst="rect">
            <a:avLst/>
          </a:prstGeom>
          <a:solidFill>
            <a:schemeClr val="accent1"/>
          </a:solidFill>
        </p:spPr>
        <p:txBody>
          <a:bodyPr wrap="square" rtlCol="0">
            <a:spAutoFit/>
          </a:bodyPr>
          <a:lstStyle/>
          <a:p>
            <a:r>
              <a:rPr lang="en-US" sz="3600">
                <a:latin typeface="Abadi MT Condensed Extra Bold" charset="0"/>
                <a:ea typeface="Abadi MT Condensed Extra Bold" charset="0"/>
                <a:cs typeface="Abadi MT Condensed Extra Bold" charset="0"/>
              </a:rPr>
              <a:t>Daniel lived during most of this time</a:t>
            </a:r>
          </a:p>
        </p:txBody>
      </p:sp>
    </p:spTree>
    <p:extLst>
      <p:ext uri="{BB962C8B-B14F-4D97-AF65-F5344CB8AC3E}">
        <p14:creationId xmlns:p14="http://schemas.microsoft.com/office/powerpoint/2010/main" val="1174084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4"/>
          <p:cNvSpPr>
            <a:spLocks noChangeShapeType="1"/>
          </p:cNvSpPr>
          <p:nvPr/>
        </p:nvSpPr>
        <p:spPr bwMode="auto">
          <a:xfrm>
            <a:off x="685800" y="457200"/>
            <a:ext cx="0" cy="5943600"/>
          </a:xfrm>
          <a:prstGeom prst="line">
            <a:avLst/>
          </a:prstGeom>
          <a:noFill/>
          <a:ln w="9525">
            <a:solidFill>
              <a:schemeClr val="tx1"/>
            </a:solidFill>
            <a:round/>
            <a:headEnd/>
            <a:tailEnd/>
          </a:ln>
          <a:effectLst/>
        </p:spPr>
        <p:txBody>
          <a:bodyPr/>
          <a:lstStyle/>
          <a:p>
            <a:endParaRPr lang="en-US"/>
          </a:p>
        </p:txBody>
      </p:sp>
      <p:sp>
        <p:nvSpPr>
          <p:cNvPr id="7173" name="Line 5"/>
          <p:cNvSpPr>
            <a:spLocks noChangeShapeType="1"/>
          </p:cNvSpPr>
          <p:nvPr/>
        </p:nvSpPr>
        <p:spPr bwMode="auto">
          <a:xfrm flipV="1">
            <a:off x="838200" y="3048000"/>
            <a:ext cx="457200" cy="0"/>
          </a:xfrm>
          <a:prstGeom prst="line">
            <a:avLst/>
          </a:prstGeom>
          <a:noFill/>
          <a:ln w="127000">
            <a:solidFill>
              <a:schemeClr val="tx1"/>
            </a:solidFill>
            <a:round/>
            <a:headEnd/>
            <a:tailEnd/>
          </a:ln>
          <a:effectLst/>
        </p:spPr>
        <p:txBody>
          <a:bodyPr/>
          <a:lstStyle/>
          <a:p>
            <a:endParaRPr lang="en-US"/>
          </a:p>
        </p:txBody>
      </p:sp>
      <p:sp>
        <p:nvSpPr>
          <p:cNvPr id="7175" name="Line 7"/>
          <p:cNvSpPr>
            <a:spLocks noChangeShapeType="1"/>
          </p:cNvSpPr>
          <p:nvPr/>
        </p:nvSpPr>
        <p:spPr bwMode="auto">
          <a:xfrm>
            <a:off x="3429000" y="3048000"/>
            <a:ext cx="533400" cy="0"/>
          </a:xfrm>
          <a:prstGeom prst="line">
            <a:avLst/>
          </a:prstGeom>
          <a:noFill/>
          <a:ln w="127000">
            <a:solidFill>
              <a:schemeClr val="tx1"/>
            </a:solidFill>
            <a:round/>
            <a:headEnd/>
            <a:tailEnd/>
          </a:ln>
          <a:effectLst/>
        </p:spPr>
        <p:txBody>
          <a:bodyPr/>
          <a:lstStyle/>
          <a:p>
            <a:endParaRPr lang="en-US"/>
          </a:p>
        </p:txBody>
      </p:sp>
      <p:sp>
        <p:nvSpPr>
          <p:cNvPr id="7176" name="Text Box 8"/>
          <p:cNvSpPr txBox="1">
            <a:spLocks noChangeArrowheads="1"/>
          </p:cNvSpPr>
          <p:nvPr/>
        </p:nvSpPr>
        <p:spPr bwMode="auto">
          <a:xfrm>
            <a:off x="1447800" y="2286000"/>
            <a:ext cx="1981200" cy="1646238"/>
          </a:xfrm>
          <a:prstGeom prst="rect">
            <a:avLst/>
          </a:prstGeom>
          <a:noFill/>
          <a:ln w="9525">
            <a:noFill/>
            <a:miter lim="800000"/>
            <a:headEnd/>
            <a:tailEnd/>
          </a:ln>
          <a:effectLst/>
        </p:spPr>
        <p:txBody>
          <a:bodyPr>
            <a:spAutoFit/>
          </a:bodyPr>
          <a:lstStyle/>
          <a:p>
            <a:pPr eaLnBrk="1" hangingPunct="1"/>
            <a:r>
              <a:rPr lang="en-US" sz="2400" b="1">
                <a:solidFill>
                  <a:srgbClr val="800000"/>
                </a:solidFill>
                <a:latin typeface="Arial" charset="0"/>
              </a:rPr>
              <a:t>  </a:t>
            </a:r>
            <a:r>
              <a:rPr lang="en-US" sz="2400" b="1">
                <a:solidFill>
                  <a:srgbClr val="92D050"/>
                </a:solidFill>
                <a:latin typeface="Arial" charset="0"/>
              </a:rPr>
              <a:t>UNITED</a:t>
            </a:r>
            <a:br>
              <a:rPr lang="en-US" sz="2400" b="1">
                <a:solidFill>
                  <a:srgbClr val="92D050"/>
                </a:solidFill>
                <a:latin typeface="Arial" charset="0"/>
              </a:rPr>
            </a:br>
            <a:r>
              <a:rPr lang="en-US" sz="2400" b="1">
                <a:solidFill>
                  <a:srgbClr val="92D050"/>
                </a:solidFill>
                <a:latin typeface="Arial" charset="0"/>
              </a:rPr>
              <a:t>KINGDOM</a:t>
            </a:r>
            <a:br>
              <a:rPr lang="en-US" sz="2400">
                <a:solidFill>
                  <a:srgbClr val="92D050"/>
                </a:solidFill>
                <a:latin typeface="Arial" charset="0"/>
              </a:rPr>
            </a:br>
            <a:r>
              <a:rPr lang="en-US" i="1">
                <a:solidFill>
                  <a:srgbClr val="92D050"/>
                </a:solidFill>
                <a:latin typeface="Arial" charset="0"/>
              </a:rPr>
              <a:t>(1043-931 BC)</a:t>
            </a:r>
            <a:br>
              <a:rPr lang="en-US" i="1">
                <a:solidFill>
                  <a:srgbClr val="92D050"/>
                </a:solidFill>
                <a:latin typeface="Arial" charset="0"/>
              </a:rPr>
            </a:br>
            <a:r>
              <a:rPr lang="en-US" i="1">
                <a:solidFill>
                  <a:srgbClr val="92D050"/>
                </a:solidFill>
                <a:latin typeface="Arial" charset="0"/>
              </a:rPr>
              <a:t>   Kings: Saul, David, Solomon</a:t>
            </a:r>
            <a:endParaRPr lang="en-US" sz="2400" i="1">
              <a:solidFill>
                <a:srgbClr val="92D050"/>
              </a:solidFill>
              <a:latin typeface="Arial" charset="0"/>
            </a:endParaRPr>
          </a:p>
        </p:txBody>
      </p:sp>
      <p:sp>
        <p:nvSpPr>
          <p:cNvPr id="7178" name="Line 10"/>
          <p:cNvSpPr>
            <a:spLocks noChangeShapeType="1"/>
          </p:cNvSpPr>
          <p:nvPr/>
        </p:nvSpPr>
        <p:spPr bwMode="auto">
          <a:xfrm flipV="1">
            <a:off x="3962400" y="457200"/>
            <a:ext cx="0" cy="2743200"/>
          </a:xfrm>
          <a:prstGeom prst="line">
            <a:avLst/>
          </a:prstGeom>
          <a:noFill/>
          <a:ln w="127000">
            <a:solidFill>
              <a:schemeClr val="tx1"/>
            </a:solidFill>
            <a:round/>
            <a:headEnd/>
            <a:tailEnd/>
          </a:ln>
          <a:effectLst/>
        </p:spPr>
        <p:txBody>
          <a:bodyPr/>
          <a:lstStyle/>
          <a:p>
            <a:endParaRPr lang="en-US"/>
          </a:p>
        </p:txBody>
      </p:sp>
      <p:sp>
        <p:nvSpPr>
          <p:cNvPr id="7179" name="Line 11"/>
          <p:cNvSpPr>
            <a:spLocks noChangeShapeType="1"/>
          </p:cNvSpPr>
          <p:nvPr/>
        </p:nvSpPr>
        <p:spPr bwMode="auto">
          <a:xfrm>
            <a:off x="3962400" y="3048000"/>
            <a:ext cx="0" cy="3276600"/>
          </a:xfrm>
          <a:prstGeom prst="line">
            <a:avLst/>
          </a:prstGeom>
          <a:noFill/>
          <a:ln w="127000">
            <a:solidFill>
              <a:schemeClr val="tx1"/>
            </a:solidFill>
            <a:round/>
            <a:headEnd/>
            <a:tailEnd/>
          </a:ln>
          <a:effectLst/>
        </p:spPr>
        <p:txBody>
          <a:bodyPr/>
          <a:lstStyle/>
          <a:p>
            <a:endParaRPr lang="en-US"/>
          </a:p>
        </p:txBody>
      </p:sp>
      <p:sp>
        <p:nvSpPr>
          <p:cNvPr id="7181" name="Line 13"/>
          <p:cNvSpPr>
            <a:spLocks noChangeShapeType="1"/>
          </p:cNvSpPr>
          <p:nvPr/>
        </p:nvSpPr>
        <p:spPr bwMode="auto">
          <a:xfrm>
            <a:off x="3962400" y="533400"/>
            <a:ext cx="609600" cy="0"/>
          </a:xfrm>
          <a:prstGeom prst="line">
            <a:avLst/>
          </a:prstGeom>
          <a:noFill/>
          <a:ln w="127000">
            <a:solidFill>
              <a:schemeClr val="tx1"/>
            </a:solidFill>
            <a:round/>
            <a:headEnd/>
            <a:tailEnd/>
          </a:ln>
          <a:effectLst/>
        </p:spPr>
        <p:txBody>
          <a:bodyPr/>
          <a:lstStyle/>
          <a:p>
            <a:endParaRPr lang="en-US"/>
          </a:p>
        </p:txBody>
      </p:sp>
      <p:sp>
        <p:nvSpPr>
          <p:cNvPr id="7182" name="Line 14"/>
          <p:cNvSpPr>
            <a:spLocks noChangeShapeType="1"/>
          </p:cNvSpPr>
          <p:nvPr/>
        </p:nvSpPr>
        <p:spPr bwMode="auto">
          <a:xfrm flipV="1">
            <a:off x="3886200" y="6324600"/>
            <a:ext cx="609600" cy="0"/>
          </a:xfrm>
          <a:prstGeom prst="line">
            <a:avLst/>
          </a:prstGeom>
          <a:noFill/>
          <a:ln w="127000">
            <a:solidFill>
              <a:schemeClr val="tx1"/>
            </a:solidFill>
            <a:round/>
            <a:headEnd/>
            <a:tailEnd/>
          </a:ln>
          <a:effectLst/>
        </p:spPr>
        <p:txBody>
          <a:bodyPr/>
          <a:lstStyle/>
          <a:p>
            <a:endParaRPr lang="en-US"/>
          </a:p>
        </p:txBody>
      </p:sp>
      <p:sp>
        <p:nvSpPr>
          <p:cNvPr id="7183" name="Text Box 15"/>
          <p:cNvSpPr txBox="1">
            <a:spLocks noChangeArrowheads="1"/>
          </p:cNvSpPr>
          <p:nvPr/>
        </p:nvSpPr>
        <p:spPr bwMode="auto">
          <a:xfrm>
            <a:off x="4495800" y="5029200"/>
            <a:ext cx="1295400" cy="1739900"/>
          </a:xfrm>
          <a:prstGeom prst="rect">
            <a:avLst/>
          </a:prstGeom>
          <a:noFill/>
          <a:ln w="9525">
            <a:noFill/>
            <a:miter lim="800000"/>
            <a:headEnd/>
            <a:tailEnd/>
          </a:ln>
          <a:effectLst/>
        </p:spPr>
        <p:txBody>
          <a:bodyPr>
            <a:spAutoFit/>
          </a:bodyPr>
          <a:lstStyle/>
          <a:p>
            <a:pPr eaLnBrk="1" hangingPunct="1"/>
            <a:r>
              <a:rPr lang="en-US" sz="2400" b="1">
                <a:solidFill>
                  <a:srgbClr val="FF0000"/>
                </a:solidFill>
                <a:latin typeface="Arial" charset="0"/>
              </a:rPr>
              <a:t>JUDAH</a:t>
            </a:r>
            <a:br>
              <a:rPr lang="en-US" sz="1000">
                <a:solidFill>
                  <a:srgbClr val="FF0000"/>
                </a:solidFill>
                <a:latin typeface="Arial" charset="0"/>
              </a:rPr>
            </a:br>
            <a:r>
              <a:rPr lang="en-US" i="1">
                <a:solidFill>
                  <a:srgbClr val="FF0000"/>
                </a:solidFill>
                <a:latin typeface="Arial" charset="0"/>
              </a:rPr>
              <a:t>Southern Kingdom</a:t>
            </a:r>
            <a:br>
              <a:rPr lang="en-US" i="1">
                <a:solidFill>
                  <a:srgbClr val="FF0000"/>
                </a:solidFill>
                <a:latin typeface="Arial" charset="0"/>
              </a:rPr>
            </a:br>
            <a:r>
              <a:rPr lang="en-US" sz="1600" i="1">
                <a:solidFill>
                  <a:srgbClr val="FF0000"/>
                </a:solidFill>
                <a:latin typeface="Arial" charset="0"/>
              </a:rPr>
              <a:t>2 Tribes </a:t>
            </a:r>
            <a:br>
              <a:rPr lang="en-US" sz="1600" i="1">
                <a:solidFill>
                  <a:srgbClr val="FF0000"/>
                </a:solidFill>
                <a:latin typeface="Arial" charset="0"/>
              </a:rPr>
            </a:br>
            <a:r>
              <a:rPr lang="en-US" sz="1600" i="1">
                <a:solidFill>
                  <a:srgbClr val="FF0000"/>
                </a:solidFill>
                <a:latin typeface="Arial" charset="0"/>
              </a:rPr>
              <a:t>Capital -</a:t>
            </a:r>
            <a:br>
              <a:rPr lang="en-US" sz="1600" i="1">
                <a:solidFill>
                  <a:srgbClr val="FF0000"/>
                </a:solidFill>
                <a:latin typeface="Arial" charset="0"/>
              </a:rPr>
            </a:br>
            <a:r>
              <a:rPr lang="en-US" sz="1600" i="1">
                <a:solidFill>
                  <a:srgbClr val="FF0000"/>
                </a:solidFill>
                <a:latin typeface="Arial" charset="0"/>
              </a:rPr>
              <a:t>Jerusalem</a:t>
            </a:r>
          </a:p>
        </p:txBody>
      </p:sp>
      <p:sp>
        <p:nvSpPr>
          <p:cNvPr id="7184" name="Line 16"/>
          <p:cNvSpPr>
            <a:spLocks noChangeShapeType="1"/>
          </p:cNvSpPr>
          <p:nvPr/>
        </p:nvSpPr>
        <p:spPr bwMode="auto">
          <a:xfrm>
            <a:off x="5410200" y="6324600"/>
            <a:ext cx="381000" cy="0"/>
          </a:xfrm>
          <a:prstGeom prst="line">
            <a:avLst/>
          </a:prstGeom>
          <a:noFill/>
          <a:ln w="127000">
            <a:solidFill>
              <a:schemeClr val="tx1"/>
            </a:solidFill>
            <a:round/>
            <a:headEnd/>
            <a:tailEnd/>
          </a:ln>
          <a:effectLst/>
        </p:spPr>
        <p:txBody>
          <a:bodyPr/>
          <a:lstStyle/>
          <a:p>
            <a:endParaRPr lang="en-US"/>
          </a:p>
        </p:txBody>
      </p:sp>
      <p:sp>
        <p:nvSpPr>
          <p:cNvPr id="7185" name="Line 17"/>
          <p:cNvSpPr>
            <a:spLocks noChangeShapeType="1"/>
          </p:cNvSpPr>
          <p:nvPr/>
        </p:nvSpPr>
        <p:spPr bwMode="auto">
          <a:xfrm>
            <a:off x="5867400" y="533400"/>
            <a:ext cx="533400" cy="0"/>
          </a:xfrm>
          <a:prstGeom prst="line">
            <a:avLst/>
          </a:prstGeom>
          <a:noFill/>
          <a:ln w="127000">
            <a:solidFill>
              <a:schemeClr val="tx1"/>
            </a:solidFill>
            <a:round/>
            <a:headEnd/>
            <a:tailEnd/>
          </a:ln>
          <a:effectLst/>
        </p:spPr>
        <p:txBody>
          <a:bodyPr/>
          <a:lstStyle/>
          <a:p>
            <a:endParaRPr lang="en-US"/>
          </a:p>
        </p:txBody>
      </p:sp>
      <p:sp>
        <p:nvSpPr>
          <p:cNvPr id="7186" name="Text Box 18"/>
          <p:cNvSpPr txBox="1">
            <a:spLocks noChangeArrowheads="1"/>
          </p:cNvSpPr>
          <p:nvPr/>
        </p:nvSpPr>
        <p:spPr bwMode="auto">
          <a:xfrm>
            <a:off x="4648200" y="0"/>
            <a:ext cx="1447800" cy="1739900"/>
          </a:xfrm>
          <a:prstGeom prst="rect">
            <a:avLst/>
          </a:prstGeom>
          <a:noFill/>
          <a:ln w="9525">
            <a:noFill/>
            <a:miter lim="800000"/>
            <a:headEnd/>
            <a:tailEnd/>
          </a:ln>
          <a:effectLst/>
        </p:spPr>
        <p:txBody>
          <a:bodyPr>
            <a:spAutoFit/>
          </a:bodyPr>
          <a:lstStyle/>
          <a:p>
            <a:pPr eaLnBrk="1" hangingPunct="1"/>
            <a:r>
              <a:rPr lang="en-US" sz="2400" b="1">
                <a:solidFill>
                  <a:srgbClr val="00B0F0"/>
                </a:solidFill>
                <a:latin typeface="Arial" charset="0"/>
              </a:rPr>
              <a:t>ISRAEL</a:t>
            </a:r>
            <a:br>
              <a:rPr lang="en-US" sz="2400" b="1">
                <a:solidFill>
                  <a:srgbClr val="00B0F0"/>
                </a:solidFill>
                <a:latin typeface="Arial" charset="0"/>
              </a:rPr>
            </a:br>
            <a:r>
              <a:rPr lang="en-US" b="1" i="1">
                <a:solidFill>
                  <a:srgbClr val="00B0F0"/>
                </a:solidFill>
                <a:latin typeface="Arial" charset="0"/>
              </a:rPr>
              <a:t>Northern </a:t>
            </a:r>
            <a:br>
              <a:rPr lang="en-US" b="1" i="1">
                <a:solidFill>
                  <a:srgbClr val="00B0F0"/>
                </a:solidFill>
                <a:latin typeface="Arial" charset="0"/>
              </a:rPr>
            </a:br>
            <a:r>
              <a:rPr lang="en-US" b="1" i="1">
                <a:solidFill>
                  <a:srgbClr val="00B0F0"/>
                </a:solidFill>
                <a:latin typeface="Arial" charset="0"/>
              </a:rPr>
              <a:t>Kingdom</a:t>
            </a:r>
            <a:br>
              <a:rPr lang="en-US" sz="1000" b="1" i="1">
                <a:solidFill>
                  <a:srgbClr val="00B0F0"/>
                </a:solidFill>
                <a:latin typeface="Arial" charset="0"/>
              </a:rPr>
            </a:br>
            <a:r>
              <a:rPr lang="en-US" sz="1600" b="1" i="1">
                <a:solidFill>
                  <a:srgbClr val="00B0F0"/>
                </a:solidFill>
                <a:latin typeface="Arial" charset="0"/>
              </a:rPr>
              <a:t>10 Tribes</a:t>
            </a:r>
            <a:br>
              <a:rPr lang="en-US" sz="1600" b="1" i="1">
                <a:solidFill>
                  <a:srgbClr val="00B0F0"/>
                </a:solidFill>
                <a:latin typeface="Arial" charset="0"/>
              </a:rPr>
            </a:br>
            <a:r>
              <a:rPr lang="en-US" sz="1600" b="1" i="1">
                <a:solidFill>
                  <a:srgbClr val="00B0F0"/>
                </a:solidFill>
                <a:latin typeface="Arial" charset="0"/>
              </a:rPr>
              <a:t>Capital:-  Samaria</a:t>
            </a:r>
          </a:p>
        </p:txBody>
      </p:sp>
      <p:sp>
        <p:nvSpPr>
          <p:cNvPr id="7187" name="Line 19"/>
          <p:cNvSpPr>
            <a:spLocks noChangeShapeType="1"/>
          </p:cNvSpPr>
          <p:nvPr/>
        </p:nvSpPr>
        <p:spPr bwMode="auto">
          <a:xfrm>
            <a:off x="6400800" y="228600"/>
            <a:ext cx="0" cy="609600"/>
          </a:xfrm>
          <a:prstGeom prst="line">
            <a:avLst/>
          </a:prstGeom>
          <a:noFill/>
          <a:ln w="9525">
            <a:solidFill>
              <a:schemeClr val="tx1"/>
            </a:solidFill>
            <a:round/>
            <a:headEnd/>
            <a:tailEnd/>
          </a:ln>
          <a:effectLst/>
        </p:spPr>
        <p:txBody>
          <a:bodyPr/>
          <a:lstStyle/>
          <a:p>
            <a:endParaRPr lang="en-US"/>
          </a:p>
        </p:txBody>
      </p:sp>
      <p:sp>
        <p:nvSpPr>
          <p:cNvPr id="7188" name="Line 20"/>
          <p:cNvSpPr>
            <a:spLocks noChangeShapeType="1"/>
          </p:cNvSpPr>
          <p:nvPr/>
        </p:nvSpPr>
        <p:spPr bwMode="auto">
          <a:xfrm>
            <a:off x="5791200" y="5943600"/>
            <a:ext cx="0" cy="685800"/>
          </a:xfrm>
          <a:prstGeom prst="line">
            <a:avLst/>
          </a:prstGeom>
          <a:noFill/>
          <a:ln w="9525">
            <a:solidFill>
              <a:schemeClr val="tx1"/>
            </a:solidFill>
            <a:round/>
            <a:headEnd/>
            <a:tailEnd/>
          </a:ln>
          <a:effectLst/>
        </p:spPr>
        <p:txBody>
          <a:bodyPr/>
          <a:lstStyle/>
          <a:p>
            <a:endParaRPr lang="en-US"/>
          </a:p>
        </p:txBody>
      </p:sp>
      <p:sp>
        <p:nvSpPr>
          <p:cNvPr id="7189" name="Text Box 21"/>
          <p:cNvSpPr txBox="1">
            <a:spLocks noChangeArrowheads="1"/>
          </p:cNvSpPr>
          <p:nvPr/>
        </p:nvSpPr>
        <p:spPr bwMode="auto">
          <a:xfrm>
            <a:off x="6477000" y="152400"/>
            <a:ext cx="2286000" cy="825500"/>
          </a:xfrm>
          <a:prstGeom prst="rect">
            <a:avLst/>
          </a:prstGeom>
          <a:noFill/>
          <a:ln w="9525">
            <a:noFill/>
            <a:miter lim="800000"/>
            <a:headEnd/>
            <a:tailEnd/>
          </a:ln>
          <a:effectLst/>
        </p:spPr>
        <p:txBody>
          <a:bodyPr>
            <a:spAutoFit/>
          </a:bodyPr>
          <a:lstStyle/>
          <a:p>
            <a:pPr eaLnBrk="1" hangingPunct="1"/>
            <a:r>
              <a:rPr lang="en-US" sz="1600" b="1">
                <a:latin typeface="Arial" charset="0"/>
              </a:rPr>
              <a:t>Invasion by Assyria</a:t>
            </a:r>
            <a:br>
              <a:rPr lang="en-US" sz="1600" b="1">
                <a:latin typeface="Arial" charset="0"/>
              </a:rPr>
            </a:br>
            <a:r>
              <a:rPr lang="en-US" sz="1600" b="1">
                <a:latin typeface="Arial" charset="0"/>
              </a:rPr>
              <a:t>      in 722 BC</a:t>
            </a:r>
            <a:br>
              <a:rPr lang="en-US" sz="1600" b="1">
                <a:latin typeface="Arial" charset="0"/>
              </a:rPr>
            </a:br>
            <a:r>
              <a:rPr lang="en-US" sz="1600" b="1">
                <a:latin typeface="Arial" charset="0"/>
              </a:rPr>
              <a:t>  End of Kingdom</a:t>
            </a:r>
          </a:p>
        </p:txBody>
      </p:sp>
      <p:sp>
        <p:nvSpPr>
          <p:cNvPr id="7190" name="Text Box 22"/>
          <p:cNvSpPr txBox="1">
            <a:spLocks noChangeArrowheads="1"/>
          </p:cNvSpPr>
          <p:nvPr/>
        </p:nvSpPr>
        <p:spPr bwMode="auto">
          <a:xfrm>
            <a:off x="5791200" y="5788025"/>
            <a:ext cx="1447800" cy="1069975"/>
          </a:xfrm>
          <a:prstGeom prst="rect">
            <a:avLst/>
          </a:prstGeom>
          <a:noFill/>
          <a:ln w="9525">
            <a:noFill/>
            <a:miter lim="800000"/>
            <a:headEnd/>
            <a:tailEnd/>
          </a:ln>
          <a:effectLst/>
        </p:spPr>
        <p:txBody>
          <a:bodyPr>
            <a:spAutoFit/>
          </a:bodyPr>
          <a:lstStyle/>
          <a:p>
            <a:pPr eaLnBrk="1" hangingPunct="1"/>
            <a:r>
              <a:rPr lang="en-US" sz="1600" b="1">
                <a:latin typeface="Arial" charset="0"/>
              </a:rPr>
              <a:t>Invasion by</a:t>
            </a:r>
            <a:br>
              <a:rPr lang="en-US" sz="1600" b="1">
                <a:latin typeface="Arial" charset="0"/>
              </a:rPr>
            </a:br>
            <a:r>
              <a:rPr lang="en-US" sz="1600" b="1">
                <a:latin typeface="Arial" charset="0"/>
              </a:rPr>
              <a:t>Babylon in </a:t>
            </a:r>
            <a:br>
              <a:rPr lang="en-US" sz="1600" b="1">
                <a:latin typeface="Arial" charset="0"/>
              </a:rPr>
            </a:br>
            <a:r>
              <a:rPr lang="en-US" sz="1600" b="1">
                <a:latin typeface="Arial" charset="0"/>
              </a:rPr>
              <a:t>606 BC – a 70 yr. period</a:t>
            </a:r>
          </a:p>
        </p:txBody>
      </p:sp>
      <p:sp>
        <p:nvSpPr>
          <p:cNvPr id="7191" name="Line 23"/>
          <p:cNvSpPr>
            <a:spLocks noChangeShapeType="1"/>
          </p:cNvSpPr>
          <p:nvPr/>
        </p:nvSpPr>
        <p:spPr bwMode="auto">
          <a:xfrm>
            <a:off x="7086600" y="3886200"/>
            <a:ext cx="0" cy="2667000"/>
          </a:xfrm>
          <a:prstGeom prst="line">
            <a:avLst/>
          </a:prstGeom>
          <a:noFill/>
          <a:ln w="38100">
            <a:solidFill>
              <a:schemeClr val="folHlink"/>
            </a:solidFill>
            <a:round/>
            <a:headEnd/>
            <a:tailEnd/>
          </a:ln>
          <a:effectLst/>
        </p:spPr>
        <p:txBody>
          <a:bodyPr/>
          <a:lstStyle/>
          <a:p>
            <a:endParaRPr lang="en-US"/>
          </a:p>
        </p:txBody>
      </p:sp>
      <p:sp>
        <p:nvSpPr>
          <p:cNvPr id="7192" name="Line 24"/>
          <p:cNvSpPr>
            <a:spLocks noChangeShapeType="1"/>
          </p:cNvSpPr>
          <p:nvPr/>
        </p:nvSpPr>
        <p:spPr bwMode="auto">
          <a:xfrm>
            <a:off x="7086600" y="5181600"/>
            <a:ext cx="76200" cy="0"/>
          </a:xfrm>
          <a:prstGeom prst="line">
            <a:avLst/>
          </a:prstGeom>
          <a:noFill/>
          <a:ln w="28575">
            <a:solidFill>
              <a:schemeClr val="folHlink"/>
            </a:solidFill>
            <a:round/>
            <a:headEnd/>
            <a:tailEnd/>
          </a:ln>
          <a:effectLst/>
        </p:spPr>
        <p:txBody>
          <a:bodyPr/>
          <a:lstStyle/>
          <a:p>
            <a:endParaRPr lang="en-US"/>
          </a:p>
        </p:txBody>
      </p:sp>
      <p:sp>
        <p:nvSpPr>
          <p:cNvPr id="7193" name="Line 25"/>
          <p:cNvSpPr>
            <a:spLocks noChangeShapeType="1"/>
          </p:cNvSpPr>
          <p:nvPr/>
        </p:nvSpPr>
        <p:spPr bwMode="auto">
          <a:xfrm>
            <a:off x="7086600" y="3886200"/>
            <a:ext cx="76200" cy="0"/>
          </a:xfrm>
          <a:prstGeom prst="line">
            <a:avLst/>
          </a:prstGeom>
          <a:noFill/>
          <a:ln w="28575">
            <a:solidFill>
              <a:schemeClr val="folHlink"/>
            </a:solidFill>
            <a:round/>
            <a:headEnd/>
            <a:tailEnd/>
          </a:ln>
          <a:effectLst/>
        </p:spPr>
        <p:txBody>
          <a:bodyPr/>
          <a:lstStyle/>
          <a:p>
            <a:endParaRPr lang="en-US"/>
          </a:p>
        </p:txBody>
      </p:sp>
      <p:sp>
        <p:nvSpPr>
          <p:cNvPr id="7194" name="Line 26"/>
          <p:cNvSpPr>
            <a:spLocks noChangeShapeType="1"/>
          </p:cNvSpPr>
          <p:nvPr/>
        </p:nvSpPr>
        <p:spPr bwMode="auto">
          <a:xfrm>
            <a:off x="7086600" y="6553200"/>
            <a:ext cx="152400" cy="0"/>
          </a:xfrm>
          <a:prstGeom prst="line">
            <a:avLst/>
          </a:prstGeom>
          <a:noFill/>
          <a:ln w="28575">
            <a:solidFill>
              <a:schemeClr val="folHlink"/>
            </a:solidFill>
            <a:round/>
            <a:headEnd/>
            <a:tailEnd/>
          </a:ln>
          <a:effectLst/>
        </p:spPr>
        <p:txBody>
          <a:bodyPr/>
          <a:lstStyle/>
          <a:p>
            <a:endParaRPr lang="en-US"/>
          </a:p>
        </p:txBody>
      </p:sp>
      <p:sp>
        <p:nvSpPr>
          <p:cNvPr id="7195" name="Text Box 27"/>
          <p:cNvSpPr txBox="1">
            <a:spLocks noChangeArrowheads="1"/>
          </p:cNvSpPr>
          <p:nvPr/>
        </p:nvSpPr>
        <p:spPr bwMode="auto">
          <a:xfrm>
            <a:off x="7146925" y="2906713"/>
            <a:ext cx="1997075" cy="641350"/>
          </a:xfrm>
          <a:prstGeom prst="rect">
            <a:avLst/>
          </a:prstGeom>
          <a:noFill/>
          <a:ln w="9525">
            <a:noFill/>
            <a:miter lim="800000"/>
            <a:headEnd/>
            <a:tailEnd/>
          </a:ln>
          <a:effectLst/>
        </p:spPr>
        <p:txBody>
          <a:bodyPr>
            <a:spAutoFit/>
          </a:bodyPr>
          <a:lstStyle/>
          <a:p>
            <a:pPr eaLnBrk="1" hangingPunct="1"/>
            <a:r>
              <a:rPr lang="en-US" b="1">
                <a:solidFill>
                  <a:srgbClr val="92D050"/>
                </a:solidFill>
                <a:latin typeface="Verdana" pitchFamily="34" charset="0"/>
              </a:rPr>
              <a:t>Exiles Return </a:t>
            </a:r>
            <a:br>
              <a:rPr lang="en-US" b="1">
                <a:solidFill>
                  <a:srgbClr val="92D050"/>
                </a:solidFill>
                <a:latin typeface="Verdana" pitchFamily="34" charset="0"/>
              </a:rPr>
            </a:br>
            <a:r>
              <a:rPr lang="en-US" b="1">
                <a:solidFill>
                  <a:srgbClr val="92D050"/>
                </a:solidFill>
                <a:latin typeface="Verdana" pitchFamily="34" charset="0"/>
              </a:rPr>
              <a:t>to Jerusalem</a:t>
            </a:r>
          </a:p>
        </p:txBody>
      </p:sp>
      <p:sp>
        <p:nvSpPr>
          <p:cNvPr id="7196" name="Text Box 28"/>
          <p:cNvSpPr txBox="1">
            <a:spLocks noChangeArrowheads="1"/>
          </p:cNvSpPr>
          <p:nvPr/>
        </p:nvSpPr>
        <p:spPr bwMode="auto">
          <a:xfrm>
            <a:off x="7239000" y="3657600"/>
            <a:ext cx="1905000" cy="835025"/>
          </a:xfrm>
          <a:prstGeom prst="rect">
            <a:avLst/>
          </a:prstGeom>
          <a:noFill/>
          <a:ln w="9525">
            <a:solidFill>
              <a:srgbClr val="669900"/>
            </a:solidFill>
            <a:miter lim="800000"/>
            <a:headEnd/>
            <a:tailEnd/>
          </a:ln>
          <a:effectLst/>
        </p:spPr>
        <p:txBody>
          <a:bodyPr>
            <a:spAutoFit/>
          </a:bodyPr>
          <a:lstStyle/>
          <a:p>
            <a:pPr eaLnBrk="1" hangingPunct="1"/>
            <a:r>
              <a:rPr lang="en-US" sz="1600" b="1">
                <a:solidFill>
                  <a:srgbClr val="7030A0"/>
                </a:solidFill>
                <a:latin typeface="Arial" charset="0"/>
              </a:rPr>
              <a:t>Under Zerubbabel  in  536 BC (Ez. 1-6)</a:t>
            </a:r>
          </a:p>
        </p:txBody>
      </p:sp>
      <p:sp>
        <p:nvSpPr>
          <p:cNvPr id="7197" name="Text Box 29"/>
          <p:cNvSpPr txBox="1">
            <a:spLocks noChangeArrowheads="1"/>
          </p:cNvSpPr>
          <p:nvPr/>
        </p:nvSpPr>
        <p:spPr bwMode="auto">
          <a:xfrm>
            <a:off x="7315200" y="4724400"/>
            <a:ext cx="1600200" cy="835025"/>
          </a:xfrm>
          <a:prstGeom prst="rect">
            <a:avLst/>
          </a:prstGeom>
          <a:noFill/>
          <a:ln w="9525">
            <a:solidFill>
              <a:srgbClr val="669900"/>
            </a:solidFill>
            <a:miter lim="800000"/>
            <a:headEnd/>
            <a:tailEnd/>
          </a:ln>
          <a:effectLst/>
        </p:spPr>
        <p:txBody>
          <a:bodyPr>
            <a:spAutoFit/>
          </a:bodyPr>
          <a:lstStyle/>
          <a:p>
            <a:pPr eaLnBrk="1" hangingPunct="1"/>
            <a:r>
              <a:rPr lang="en-US" sz="1600" b="1">
                <a:solidFill>
                  <a:srgbClr val="7030A0"/>
                </a:solidFill>
                <a:latin typeface="Arial" charset="0"/>
              </a:rPr>
              <a:t>Under Ezra </a:t>
            </a:r>
            <a:br>
              <a:rPr lang="en-US" sz="1600" b="1">
                <a:solidFill>
                  <a:srgbClr val="7030A0"/>
                </a:solidFill>
                <a:latin typeface="Arial" charset="0"/>
              </a:rPr>
            </a:br>
            <a:r>
              <a:rPr lang="en-US" sz="1600" b="1">
                <a:solidFill>
                  <a:srgbClr val="7030A0"/>
                </a:solidFill>
                <a:latin typeface="Arial" charset="0"/>
              </a:rPr>
              <a:t>in 457 BC</a:t>
            </a:r>
            <a:br>
              <a:rPr lang="en-US" sz="1600" b="1">
                <a:solidFill>
                  <a:srgbClr val="7030A0"/>
                </a:solidFill>
                <a:latin typeface="Arial" charset="0"/>
              </a:rPr>
            </a:br>
            <a:r>
              <a:rPr lang="en-US" sz="1600" b="1">
                <a:solidFill>
                  <a:srgbClr val="7030A0"/>
                </a:solidFill>
                <a:latin typeface="Arial" charset="0"/>
              </a:rPr>
              <a:t>(Ez. 7-10)</a:t>
            </a:r>
          </a:p>
        </p:txBody>
      </p:sp>
      <p:sp>
        <p:nvSpPr>
          <p:cNvPr id="7198" name="Text Box 30"/>
          <p:cNvSpPr txBox="1">
            <a:spLocks noChangeArrowheads="1"/>
          </p:cNvSpPr>
          <p:nvPr/>
        </p:nvSpPr>
        <p:spPr bwMode="auto">
          <a:xfrm>
            <a:off x="7239000" y="5867400"/>
            <a:ext cx="1905000" cy="835025"/>
          </a:xfrm>
          <a:prstGeom prst="rect">
            <a:avLst/>
          </a:prstGeom>
          <a:noFill/>
          <a:ln w="9525">
            <a:solidFill>
              <a:schemeClr val="folHlink"/>
            </a:solidFill>
            <a:miter lim="800000"/>
            <a:headEnd/>
            <a:tailEnd/>
          </a:ln>
          <a:effectLst/>
        </p:spPr>
        <p:txBody>
          <a:bodyPr>
            <a:spAutoFit/>
          </a:bodyPr>
          <a:lstStyle/>
          <a:p>
            <a:pPr eaLnBrk="1" hangingPunct="1"/>
            <a:r>
              <a:rPr lang="en-US" sz="1600" b="1">
                <a:solidFill>
                  <a:srgbClr val="7030A0"/>
                </a:solidFill>
                <a:latin typeface="Arial" charset="0"/>
              </a:rPr>
              <a:t>Under Nehemiah</a:t>
            </a:r>
            <a:br>
              <a:rPr lang="en-US" sz="1600" b="1">
                <a:solidFill>
                  <a:srgbClr val="7030A0"/>
                </a:solidFill>
                <a:latin typeface="Arial" charset="0"/>
              </a:rPr>
            </a:br>
            <a:r>
              <a:rPr lang="en-US" sz="1600" b="1">
                <a:solidFill>
                  <a:srgbClr val="7030A0"/>
                </a:solidFill>
                <a:latin typeface="Arial" charset="0"/>
              </a:rPr>
              <a:t>in 444 BC</a:t>
            </a:r>
            <a:br>
              <a:rPr lang="en-US" sz="1600" b="1">
                <a:solidFill>
                  <a:srgbClr val="7030A0"/>
                </a:solidFill>
                <a:latin typeface="Arial" charset="0"/>
              </a:rPr>
            </a:br>
            <a:r>
              <a:rPr lang="en-US" sz="1600" b="1">
                <a:solidFill>
                  <a:srgbClr val="7030A0"/>
                </a:solidFill>
                <a:latin typeface="Arial" charset="0"/>
              </a:rPr>
              <a:t>(Neh. 1-2)</a:t>
            </a:r>
          </a:p>
        </p:txBody>
      </p:sp>
      <p:sp>
        <p:nvSpPr>
          <p:cNvPr id="7199" name="Text Box 31"/>
          <p:cNvSpPr txBox="1">
            <a:spLocks noChangeArrowheads="1"/>
          </p:cNvSpPr>
          <p:nvPr/>
        </p:nvSpPr>
        <p:spPr bwMode="auto">
          <a:xfrm>
            <a:off x="4556125" y="2703513"/>
            <a:ext cx="2063750" cy="641350"/>
          </a:xfrm>
          <a:prstGeom prst="rect">
            <a:avLst/>
          </a:prstGeom>
          <a:noFill/>
          <a:ln w="9525">
            <a:noFill/>
            <a:miter lim="800000"/>
            <a:headEnd/>
            <a:tailEnd/>
          </a:ln>
          <a:effectLst/>
        </p:spPr>
        <p:txBody>
          <a:bodyPr wrap="none">
            <a:spAutoFit/>
          </a:bodyPr>
          <a:lstStyle/>
          <a:p>
            <a:pPr eaLnBrk="1" hangingPunct="1"/>
            <a:r>
              <a:rPr lang="en-US" b="1">
                <a:solidFill>
                  <a:srgbClr val="92D050"/>
                </a:solidFill>
                <a:latin typeface="Arial" charset="0"/>
              </a:rPr>
              <a:t>Kingdom Divided</a:t>
            </a:r>
            <a:br>
              <a:rPr lang="en-US" b="1">
                <a:solidFill>
                  <a:srgbClr val="92D050"/>
                </a:solidFill>
                <a:latin typeface="Arial" charset="0"/>
              </a:rPr>
            </a:br>
            <a:r>
              <a:rPr lang="en-US" b="1">
                <a:solidFill>
                  <a:srgbClr val="92D050"/>
                </a:solidFill>
                <a:latin typeface="Arial" charset="0"/>
              </a:rPr>
              <a:t>in 931 BC</a:t>
            </a:r>
          </a:p>
        </p:txBody>
      </p:sp>
      <p:sp>
        <p:nvSpPr>
          <p:cNvPr id="27" name="TextBox 26"/>
          <p:cNvSpPr txBox="1"/>
          <p:nvPr/>
        </p:nvSpPr>
        <p:spPr>
          <a:xfrm rot="3912975">
            <a:off x="5566145" y="4974948"/>
            <a:ext cx="1230964" cy="523220"/>
          </a:xfrm>
          <a:prstGeom prst="rect">
            <a:avLst/>
          </a:prstGeom>
          <a:noFill/>
        </p:spPr>
        <p:txBody>
          <a:bodyPr wrap="square" rtlCol="0">
            <a:spAutoFit/>
          </a:bodyPr>
          <a:lstStyle/>
          <a:p>
            <a:r>
              <a:rPr lang="en-US" sz="2800"/>
              <a:t>Daniel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C8C07-EBFE-5046-892C-927A142DDB3A}"/>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C0DAF8C8-5667-264D-A4D8-B62DB292B1D8}"/>
              </a:ext>
            </a:extLst>
          </p:cNvPr>
          <p:cNvSpPr>
            <a:spLocks noGrp="1"/>
          </p:cNvSpPr>
          <p:nvPr>
            <p:ph idx="1"/>
          </p:nvPr>
        </p:nvSpPr>
        <p:spPr/>
        <p:txBody>
          <a:bodyPr>
            <a:normAutofit/>
          </a:bodyPr>
          <a:lstStyle/>
          <a:p>
            <a:pPr marL="118872" indent="0">
              <a:buNone/>
            </a:pPr>
            <a:r>
              <a:rPr lang="en-US" sz="2200" dirty="0"/>
              <a:t>”The name Daniel means </a:t>
            </a:r>
            <a:r>
              <a:rPr lang="en-US" sz="2200" i="1" dirty="0"/>
              <a:t>God is my Judge.  </a:t>
            </a:r>
            <a:r>
              <a:rPr lang="en-US" sz="2200" dirty="0"/>
              <a:t>Daniel was probably born in Jerusalem and was among the first taken into Babylonian captivity, along with Hananiah, </a:t>
            </a:r>
            <a:r>
              <a:rPr lang="en-US" sz="2200" dirty="0" err="1"/>
              <a:t>Mishael</a:t>
            </a:r>
            <a:r>
              <a:rPr lang="en-US" sz="2200" dirty="0"/>
              <a:t>, and Azariah (better known by their Chaldean names of Shadrach, </a:t>
            </a:r>
            <a:r>
              <a:rPr lang="en-US" sz="2200" dirty="0" err="1"/>
              <a:t>Meshech</a:t>
            </a:r>
            <a:r>
              <a:rPr lang="en-US" sz="2200" dirty="0"/>
              <a:t>, and Abednego).  He was selected for special service by Nebuchadnezzar and served with distinction in the government.  In all his experiences he never compromised his convictions nor wavered in his loyalty to Jehovah his God.  He lived through the entire period of the exile and probably died in Babylon.  By his example and his teaching he was a mighty influence among the Jews in exile.  He believed and taught that God would deliver His servants. He was confident in the final triumph of the Kingdom of God..” --- Hester, Heart of Hebrew History, page 291  </a:t>
            </a:r>
          </a:p>
        </p:txBody>
      </p:sp>
    </p:spTree>
    <p:extLst>
      <p:ext uri="{BB962C8B-B14F-4D97-AF65-F5344CB8AC3E}">
        <p14:creationId xmlns:p14="http://schemas.microsoft.com/office/powerpoint/2010/main" val="3937161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lnSpcReduction="10000"/>
          </a:bodyPr>
          <a:lstStyle/>
          <a:p>
            <a:pPr marL="89154" indent="0">
              <a:buNone/>
            </a:pPr>
            <a:r>
              <a:rPr lang="en-US" sz="2200" dirty="0"/>
              <a:t>Named after its writer, Daniel’s book is a product of his time in Babylon as a Jewish exile from Israel.  While still a young man, Daniel travelled to Babylon with a group of young Israelite nobles, men of promise whom the conquering power felt could be of use in service (Daniel 1:3–4).  Once Daniel arrived, the leadership in Babylon renamed him Belteshazzar in an effort to more closely identify him with his new home (1:7). Daniel lived there throughout the Jews’ seventy-year captivity (1:21; 9:2), eventually rising to become one of only three administrators over the provincial governors throughout the kingdom (6:1).</a:t>
            </a:r>
          </a:p>
          <a:p>
            <a:pPr marL="89154" indent="0">
              <a:buNone/>
            </a:pPr>
            <a:endParaRPr lang="en-US" sz="2200" dirty="0"/>
          </a:p>
          <a:p>
            <a:pPr marL="89154" indent="0">
              <a:buNone/>
            </a:pPr>
            <a:r>
              <a:rPr lang="en-US" sz="2200" dirty="0"/>
              <a:t>Daniel recorded his experiences and prophecies for the Jewish exiles during his time in the Babylonian capital, where his service to the king gave him privileged access to the highest levels of society.  His faithful service to the Lord in a land and culture not his own makes him unique among almost all the people of Scripture—Daniel stands as one of the only major figures in the Bible to produce a completely positive record of his actions.</a:t>
            </a:r>
          </a:p>
          <a:p>
            <a:pPr marL="89154" indent="0">
              <a:buNone/>
            </a:pPr>
            <a:endParaRPr lang="en-US" sz="2200" dirty="0"/>
          </a:p>
          <a:p>
            <a:pPr marL="89154" indent="0">
              <a:buNone/>
            </a:pPr>
            <a:endParaRPr lang="en-US" sz="2200" dirty="0"/>
          </a:p>
        </p:txBody>
      </p:sp>
    </p:spTree>
    <p:extLst>
      <p:ext uri="{BB962C8B-B14F-4D97-AF65-F5344CB8AC3E}">
        <p14:creationId xmlns:p14="http://schemas.microsoft.com/office/powerpoint/2010/main" val="231444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The Babylonians exiled the group containing Daniel and his three friends—best known by their Babylonian names, Shadrach, Meshach, and Abed-</a:t>
            </a:r>
            <a:r>
              <a:rPr lang="en-US" sz="2100" dirty="0" err="1"/>
              <a:t>nego</a:t>
            </a:r>
            <a:r>
              <a:rPr lang="en-US" sz="2100" dirty="0"/>
              <a:t>—to the cultural center of the empire, the city of Babylon, in 605 BC.  This move was part of the first of three deportations (605, 597, and 586 BC) carried out by the Babylonians in Israel after they subdued Jerusalem and the unfaithful King Jehoiakim (2 Ki. 23:36–24:2).  The teenaged Daniel found himself in the midst of a strongly polytheistic religious culture, meaning he had ample opportunities to fall into error by submitting to other gods.  However, he stood firm in his faith among the Babylonian people on several significant matters—including dietary regulations and worship practices (Dan. 1:8–16; 6:6–12).</a:t>
            </a:r>
          </a:p>
        </p:txBody>
      </p:sp>
    </p:spTree>
    <p:extLst>
      <p:ext uri="{BB962C8B-B14F-4D97-AF65-F5344CB8AC3E}">
        <p14:creationId xmlns:p14="http://schemas.microsoft.com/office/powerpoint/2010/main" val="169730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Daniel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400" dirty="0"/>
              <a:t>Daniel is one of the few Bible books that takes place during a period of judgment (many books foretell it and a few look back on it) and in a foreign nation.  Whether it’s in the contrast between the culture’s idol worship and Daniel’s faithful purity or in the account of the arrogant Nebuchadnezzar and his humbling encounter with God, the pagan backdrop in Daniel makes the Lord’s power shine through in a magnificent and majestic way that stands out in Scripture.  The book of Daniel makes it clear that the true God is the supreme ruler over heaven and earth (Dan. 4:17), even when all seems lost and the consequences of sin seem overwhelming.</a:t>
            </a:r>
          </a:p>
          <a:p>
            <a:pPr marL="89154" indent="0">
              <a:buNone/>
            </a:pPr>
            <a:endParaRPr lang="en-US" sz="24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200" dirty="0"/>
              <a:t>The book of Daniel stands as a unique mix in the Old Testament, for while it begins with history, it makes a strong transition at chapter 7, where it contains visions of future events significant to the Jews.  In particular, Daniel 9:24–27 gives a meticulous timeline of when Israel’s Messiah would appear and the events that would follow, including a kingdom that would never end. </a:t>
            </a:r>
          </a:p>
          <a:p>
            <a:pPr marL="89154" indent="0">
              <a:buNone/>
            </a:pPr>
            <a:endParaRPr lang="en-US" sz="2200" dirty="0"/>
          </a:p>
          <a:p>
            <a:pPr marL="89154" indent="0">
              <a:buNone/>
            </a:pPr>
            <a:r>
              <a:rPr lang="en-US" sz="2200" dirty="0"/>
              <a:t>In both the historical and the prophetic sections, Daniel presents a strong case for the absolute sovereignty of God, even over a multiplicity of self-absorbed foreign powers.  This theme of sovereignty occurs on numerous occasions, including Daniel’s deliverance from the lions’ den, his friends’ rescue from the fiery furnace, and the future arrival of the Ancient of Days to save His people from the forces of evil (3:23–30; 6:19–23; 7:9–22).  Also, one of the the obvious takeaways from the Book is that God works in the affairs of men (providentially).  </a:t>
            </a:r>
          </a:p>
        </p:txBody>
      </p:sp>
    </p:spTree>
    <p:extLst>
      <p:ext uri="{BB962C8B-B14F-4D97-AF65-F5344CB8AC3E}">
        <p14:creationId xmlns:p14="http://schemas.microsoft.com/office/powerpoint/2010/main" val="23135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Daniel and his God-fearing friends were forced to live in Babylon, far from home and far from the land their Lord had promised them.  </a:t>
            </a:r>
          </a:p>
          <a:p>
            <a:pPr marL="118872" indent="0">
              <a:buNone/>
            </a:pPr>
            <a:endParaRPr lang="en-US" sz="2400" dirty="0"/>
          </a:p>
          <a:p>
            <a:pPr marL="118872" indent="0">
              <a:buNone/>
            </a:pPr>
            <a:r>
              <a:rPr lang="en-US" sz="2400" dirty="0"/>
              <a:t>Have you ever endured the weight or consequences of sin and felt as though God had left you behind, that He had stranded you in a world far from the comforts associated with home?  The book of Daniel paints a portrait of how to serve God faithfully in the middle of such a world and how to persevere in hope even with no immediate solutions to the problems that get us down.  We can know that God works in our every day lives and even removes kings at His pleasure.   </a:t>
            </a:r>
          </a:p>
        </p:txBody>
      </p:sp>
    </p:spTree>
    <p:extLst>
      <p:ext uri="{BB962C8B-B14F-4D97-AF65-F5344CB8AC3E}">
        <p14:creationId xmlns:p14="http://schemas.microsoft.com/office/powerpoint/2010/main" val="3487663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FC9B-770C-0B43-BEC1-DC7BDA589034}"/>
              </a:ext>
            </a:extLst>
          </p:cNvPr>
          <p:cNvSpPr>
            <a:spLocks noGrp="1"/>
          </p:cNvSpPr>
          <p:nvPr>
            <p:ph type="title"/>
          </p:nvPr>
        </p:nvSpPr>
        <p:spPr/>
        <p:txBody>
          <a:bodyPr>
            <a:normAutofit/>
          </a:bodyPr>
          <a:lstStyle/>
          <a:p>
            <a:r>
              <a:rPr lang="en-US" sz="3200"/>
              <a:t>The Book of Daniel - intro. </a:t>
            </a:r>
          </a:p>
        </p:txBody>
      </p:sp>
      <p:sp>
        <p:nvSpPr>
          <p:cNvPr id="3" name="Content Placeholder 2">
            <a:extLst>
              <a:ext uri="{FF2B5EF4-FFF2-40B4-BE49-F238E27FC236}">
                <a16:creationId xmlns:a16="http://schemas.microsoft.com/office/drawing/2014/main" id="{8B5A9CD9-0808-C149-B44B-6FC0CF771324}"/>
              </a:ext>
            </a:extLst>
          </p:cNvPr>
          <p:cNvSpPr>
            <a:spLocks noGrp="1"/>
          </p:cNvSpPr>
          <p:nvPr>
            <p:ph idx="1"/>
          </p:nvPr>
        </p:nvSpPr>
        <p:spPr>
          <a:xfrm>
            <a:off x="228600" y="1408177"/>
            <a:ext cx="8686800" cy="4992624"/>
          </a:xfrm>
        </p:spPr>
        <p:txBody>
          <a:bodyPr/>
          <a:lstStyle/>
          <a:p>
            <a:pPr marL="118872" indent="0">
              <a:buNone/>
            </a:pPr>
            <a:endParaRPr lang="en-US" sz="2400"/>
          </a:p>
          <a:p>
            <a:pPr marL="633222" indent="-514350">
              <a:buFont typeface="+mj-lt"/>
              <a:buAutoNum type="arabicPeriod"/>
            </a:pPr>
            <a:r>
              <a:rPr lang="en-US" sz="2800"/>
              <a:t>It emphasizes the biblical concept of God.  He is omniscient, omnipotent, and omnipresent.  </a:t>
            </a:r>
          </a:p>
          <a:p>
            <a:pPr marL="633222" indent="-514350">
              <a:buFont typeface="+mj-lt"/>
              <a:buAutoNum type="arabicPeriod"/>
            </a:pPr>
            <a:r>
              <a:rPr lang="en-US" sz="2800"/>
              <a:t>It sets clear predictive prophecy; and some of the predictions are blunt, specific, and unmistakable.</a:t>
            </a:r>
          </a:p>
          <a:p>
            <a:pPr marL="633222" indent="-514350">
              <a:buFont typeface="+mj-lt"/>
              <a:buAutoNum type="arabicPeriod"/>
            </a:pPr>
            <a:r>
              <a:rPr lang="en-US" sz="2800"/>
              <a:t>It unapologetically narrates miraculous events.</a:t>
            </a:r>
          </a:p>
          <a:p>
            <a:pPr marL="633222" indent="-514350">
              <a:buFont typeface="+mj-lt"/>
              <a:buAutoNum type="arabicPeriod"/>
            </a:pPr>
            <a:r>
              <a:rPr lang="en-US" sz="2800"/>
              <a:t>It asserts the total sovereignty of God.  </a:t>
            </a:r>
            <a:br>
              <a:rPr lang="en-US" sz="2400"/>
            </a:br>
            <a:br>
              <a:rPr lang="en-US" sz="2400"/>
            </a:br>
            <a:endParaRPr lang="en-US" sz="2400"/>
          </a:p>
          <a:p>
            <a:pPr marL="118872" indent="0">
              <a:buNone/>
            </a:pPr>
            <a:r>
              <a:rPr lang="en-US" sz="2400"/>
              <a:t>*</a:t>
            </a:r>
            <a:r>
              <a:rPr lang="en-US" sz="2000"/>
              <a:t>Truth for Today Commentary, </a:t>
            </a:r>
            <a:r>
              <a:rPr lang="en-US" sz="2000" i="1"/>
              <a:t>Daniel</a:t>
            </a:r>
            <a:r>
              <a:rPr lang="en-US" sz="2000" b="1" i="1"/>
              <a:t>,</a:t>
            </a:r>
            <a:r>
              <a:rPr lang="en-US" sz="2000" b="1"/>
              <a:t> </a:t>
            </a:r>
            <a:r>
              <a:rPr lang="en-US" sz="2000" b="1" u="sng"/>
              <a:t>page 1.</a:t>
            </a:r>
            <a:r>
              <a:rPr lang="en-US" sz="2000" b="1"/>
              <a:t>  </a:t>
            </a:r>
          </a:p>
        </p:txBody>
      </p:sp>
    </p:spTree>
    <p:extLst>
      <p:ext uri="{BB962C8B-B14F-4D97-AF65-F5344CB8AC3E}">
        <p14:creationId xmlns:p14="http://schemas.microsoft.com/office/powerpoint/2010/main" val="140710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16"/>
            <a:ext cx="8229600" cy="1252728"/>
          </a:xfrm>
        </p:spPr>
        <p:txBody>
          <a:bodyPr/>
          <a:lstStyle/>
          <a:p>
            <a:pPr algn="ctr"/>
            <a:r>
              <a:rPr lang="en-US"/>
              <a:t>Daniel</a:t>
            </a:r>
          </a:p>
        </p:txBody>
      </p:sp>
      <p:sp>
        <p:nvSpPr>
          <p:cNvPr id="3" name="Content Placeholder 2"/>
          <p:cNvSpPr>
            <a:spLocks noGrp="1"/>
          </p:cNvSpPr>
          <p:nvPr>
            <p:ph idx="1"/>
          </p:nvPr>
        </p:nvSpPr>
        <p:spPr>
          <a:xfrm>
            <a:off x="762000" y="1371600"/>
            <a:ext cx="8229600" cy="5082809"/>
          </a:xfrm>
        </p:spPr>
        <p:txBody>
          <a:bodyPr/>
          <a:lstStyle/>
          <a:p>
            <a:pPr>
              <a:buNone/>
            </a:pPr>
            <a:r>
              <a:rPr lang="en-US"/>
              <a:t>	   </a:t>
            </a:r>
            <a:endParaRPr lang="en-US" sz="1800" b="1"/>
          </a:p>
        </p:txBody>
      </p:sp>
      <p:sp>
        <p:nvSpPr>
          <p:cNvPr id="133" name="Footer Placeholder 132"/>
          <p:cNvSpPr>
            <a:spLocks noGrp="1"/>
          </p:cNvSpPr>
          <p:nvPr>
            <p:ph type="ftr" sz="quarter" idx="11"/>
          </p:nvPr>
        </p:nvSpPr>
        <p:spPr/>
        <p:txBody>
          <a:bodyPr/>
          <a:lstStyle/>
          <a:p>
            <a:r>
              <a:rPr lang="en-US" sz="105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48500" y="2705100"/>
            <a:ext cx="27432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1910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2959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239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054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867400"/>
            <a:ext cx="8305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cxnSp>
        <p:nvCxnSpPr>
          <p:cNvPr id="64" name="Straight Connector 63"/>
          <p:cNvCxnSpPr>
            <a:endCxn id="85" idx="0"/>
          </p:cNvCxnSpPr>
          <p:nvPr/>
        </p:nvCxnSpPr>
        <p:spPr>
          <a:xfrm rot="5400000">
            <a:off x="3409950" y="2724150"/>
            <a:ext cx="2667000" cy="2667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15" name="TextBox 114"/>
          <p:cNvSpPr txBox="1"/>
          <p:nvPr/>
        </p:nvSpPr>
        <p:spPr>
          <a:xfrm>
            <a:off x="2209800" y="3581400"/>
            <a:ext cx="1447800" cy="615553"/>
          </a:xfrm>
          <a:prstGeom prst="rect">
            <a:avLst/>
          </a:prstGeom>
          <a:noFill/>
        </p:spPr>
        <p:txBody>
          <a:bodyPr wrap="square" rtlCol="0">
            <a:spAutoFit/>
          </a:bodyPr>
          <a:lstStyle/>
          <a:p>
            <a:r>
              <a:rPr lang="en-US"/>
              <a:t>      </a:t>
            </a:r>
            <a:r>
              <a:rPr lang="en-US" sz="1600"/>
              <a:t>Chapters</a:t>
            </a:r>
          </a:p>
          <a:p>
            <a:r>
              <a:rPr lang="en-US" sz="1600"/>
              <a:t>            1-6</a:t>
            </a:r>
          </a:p>
        </p:txBody>
      </p:sp>
      <p:sp>
        <p:nvSpPr>
          <p:cNvPr id="132" name="TextBox 131"/>
          <p:cNvSpPr txBox="1"/>
          <p:nvPr/>
        </p:nvSpPr>
        <p:spPr>
          <a:xfrm>
            <a:off x="1600200" y="3962400"/>
            <a:ext cx="1676400" cy="369332"/>
          </a:xfrm>
          <a:prstGeom prst="rect">
            <a:avLst/>
          </a:prstGeom>
          <a:noFill/>
        </p:spPr>
        <p:txBody>
          <a:bodyPr wrap="square" rtlCol="0">
            <a:spAutoFit/>
          </a:bodyPr>
          <a:lstStyle/>
          <a:p>
            <a:r>
              <a:rPr lang="en-US"/>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sp>
        <p:nvSpPr>
          <p:cNvPr id="138" name="TextBox 137"/>
          <p:cNvSpPr txBox="1"/>
          <p:nvPr/>
        </p:nvSpPr>
        <p:spPr>
          <a:xfrm>
            <a:off x="127563" y="5562227"/>
            <a:ext cx="1600200" cy="338554"/>
          </a:xfrm>
          <a:prstGeom prst="rect">
            <a:avLst/>
          </a:prstGeom>
          <a:noFill/>
        </p:spPr>
        <p:txBody>
          <a:bodyPr wrap="square" rtlCol="0">
            <a:spAutoFit/>
          </a:bodyPr>
          <a:lstStyle/>
          <a:p>
            <a:r>
              <a:rPr lang="en-US" sz="1600"/>
              <a:t>   </a:t>
            </a:r>
            <a:r>
              <a:rPr lang="en-US" sz="1600" b="1"/>
              <a:t>Theme</a:t>
            </a:r>
          </a:p>
        </p:txBody>
      </p:sp>
      <p:sp>
        <p:nvSpPr>
          <p:cNvPr id="140" name="TextBox 139"/>
          <p:cNvSpPr txBox="1"/>
          <p:nvPr/>
        </p:nvSpPr>
        <p:spPr>
          <a:xfrm>
            <a:off x="0" y="5943600"/>
            <a:ext cx="1905000" cy="584775"/>
          </a:xfrm>
          <a:prstGeom prst="rect">
            <a:avLst/>
          </a:prstGeom>
          <a:noFill/>
        </p:spPr>
        <p:txBody>
          <a:bodyPr wrap="square" rtlCol="0">
            <a:spAutoFit/>
          </a:bodyPr>
          <a:lstStyle/>
          <a:p>
            <a:r>
              <a:rPr lang="en-US" sz="1400" b="1"/>
              <a:t>     </a:t>
            </a:r>
            <a:r>
              <a:rPr lang="en-US" sz="1600" b="1"/>
              <a:t>Christ in </a:t>
            </a:r>
          </a:p>
          <a:p>
            <a:r>
              <a:rPr lang="en-US" sz="1600" b="1"/>
              <a:t>       Daniel</a:t>
            </a:r>
          </a:p>
        </p:txBody>
      </p:sp>
      <p:sp>
        <p:nvSpPr>
          <p:cNvPr id="54" name="TextBox 53"/>
          <p:cNvSpPr txBox="1"/>
          <p:nvPr/>
        </p:nvSpPr>
        <p:spPr>
          <a:xfrm>
            <a:off x="6172200" y="3581400"/>
            <a:ext cx="1045479" cy="584775"/>
          </a:xfrm>
          <a:prstGeom prst="rect">
            <a:avLst/>
          </a:prstGeom>
          <a:noFill/>
        </p:spPr>
        <p:txBody>
          <a:bodyPr wrap="square" rtlCol="0">
            <a:spAutoFit/>
          </a:bodyPr>
          <a:lstStyle/>
          <a:p>
            <a:r>
              <a:rPr lang="en-US" sz="1600"/>
              <a:t>Chapters</a:t>
            </a:r>
          </a:p>
          <a:p>
            <a:r>
              <a:rPr lang="en-US" sz="1600"/>
              <a:t>    7-12</a:t>
            </a:r>
          </a:p>
        </p:txBody>
      </p:sp>
      <p:sp>
        <p:nvSpPr>
          <p:cNvPr id="60" name="TextBox 59"/>
          <p:cNvSpPr txBox="1"/>
          <p:nvPr/>
        </p:nvSpPr>
        <p:spPr>
          <a:xfrm>
            <a:off x="1600200" y="1447800"/>
            <a:ext cx="3048000" cy="615553"/>
          </a:xfrm>
          <a:prstGeom prst="rect">
            <a:avLst/>
          </a:prstGeom>
          <a:noFill/>
        </p:spPr>
        <p:txBody>
          <a:bodyPr wrap="square" rtlCol="0">
            <a:spAutoFit/>
          </a:bodyPr>
          <a:lstStyle/>
          <a:p>
            <a:r>
              <a:rPr lang="en-US">
                <a:latin typeface="Arial Black" pitchFamily="34" charset="0"/>
              </a:rPr>
              <a:t>Biographical Section</a:t>
            </a:r>
          </a:p>
          <a:p>
            <a:r>
              <a:rPr lang="en-US" sz="1600" b="1" i="1"/>
              <a:t>Daniel Interprets Others Dreams</a:t>
            </a:r>
          </a:p>
        </p:txBody>
      </p:sp>
      <p:sp>
        <p:nvSpPr>
          <p:cNvPr id="61" name="TextBox 60"/>
          <p:cNvSpPr txBox="1"/>
          <p:nvPr/>
        </p:nvSpPr>
        <p:spPr>
          <a:xfrm>
            <a:off x="1371600" y="2057400"/>
            <a:ext cx="3048000" cy="584775"/>
          </a:xfrm>
          <a:prstGeom prst="rect">
            <a:avLst/>
          </a:prstGeom>
          <a:noFill/>
        </p:spPr>
        <p:txBody>
          <a:bodyPr wrap="square" rtlCol="0">
            <a:spAutoFit/>
          </a:bodyPr>
          <a:lstStyle/>
          <a:p>
            <a:r>
              <a:rPr lang="en-US" sz="1600"/>
              <a:t>                   MAIN EMPHASIS:</a:t>
            </a:r>
          </a:p>
          <a:p>
            <a:r>
              <a:rPr lang="en-US" sz="1600"/>
              <a:t>             DANIEL THE PROPHET</a:t>
            </a:r>
          </a:p>
        </p:txBody>
      </p:sp>
      <p:sp>
        <p:nvSpPr>
          <p:cNvPr id="62" name="TextBox 61"/>
          <p:cNvSpPr txBox="1"/>
          <p:nvPr/>
        </p:nvSpPr>
        <p:spPr>
          <a:xfrm>
            <a:off x="1350312" y="2609020"/>
            <a:ext cx="4114800" cy="954107"/>
          </a:xfrm>
          <a:prstGeom prst="rect">
            <a:avLst/>
          </a:prstGeom>
          <a:noFill/>
        </p:spPr>
        <p:txBody>
          <a:bodyPr wrap="square" rtlCol="0">
            <a:spAutoFit/>
          </a:bodyPr>
          <a:lstStyle/>
          <a:p>
            <a:pPr>
              <a:buFont typeface="Arial" pitchFamily="34" charset="0"/>
              <a:buChar char="•"/>
            </a:pPr>
            <a:r>
              <a:rPr lang="en-US" sz="1400" b="1"/>
              <a:t>Introduction and setting (1)</a:t>
            </a:r>
          </a:p>
          <a:p>
            <a:pPr>
              <a:buFont typeface="Arial" pitchFamily="34" charset="0"/>
              <a:buChar char="•"/>
            </a:pPr>
            <a:r>
              <a:rPr lang="en-US" sz="1400" b="1"/>
              <a:t>Nebuchadnezzar’s Dream (2)</a:t>
            </a:r>
          </a:p>
          <a:p>
            <a:pPr>
              <a:buFont typeface="Arial" pitchFamily="34" charset="0"/>
              <a:buChar char="•"/>
            </a:pPr>
            <a:r>
              <a:rPr lang="en-US" sz="1400" b="1"/>
              <a:t>Historical narratives (political and personal) </a:t>
            </a:r>
            <a:br>
              <a:rPr lang="en-US" sz="1400" b="1"/>
            </a:br>
            <a:r>
              <a:rPr lang="en-US" sz="1400" b="1"/>
              <a:t>(3-6)</a:t>
            </a:r>
          </a:p>
        </p:txBody>
      </p:sp>
      <p:sp>
        <p:nvSpPr>
          <p:cNvPr id="70" name="TextBox 69"/>
          <p:cNvSpPr txBox="1"/>
          <p:nvPr/>
        </p:nvSpPr>
        <p:spPr>
          <a:xfrm>
            <a:off x="5257800" y="1447800"/>
            <a:ext cx="3200400" cy="615553"/>
          </a:xfrm>
          <a:prstGeom prst="rect">
            <a:avLst/>
          </a:prstGeom>
          <a:noFill/>
        </p:spPr>
        <p:txBody>
          <a:bodyPr wrap="square" rtlCol="0">
            <a:spAutoFit/>
          </a:bodyPr>
          <a:lstStyle/>
          <a:p>
            <a:r>
              <a:rPr lang="en-US">
                <a:latin typeface="Arial Black" pitchFamily="34" charset="0"/>
              </a:rPr>
              <a:t>Prophetical Section</a:t>
            </a:r>
          </a:p>
          <a:p>
            <a:r>
              <a:rPr lang="en-US" sz="1600" b="1" i="1"/>
              <a:t>Angel Interprets Daniels’s Dreams</a:t>
            </a:r>
          </a:p>
        </p:txBody>
      </p:sp>
      <p:sp>
        <p:nvSpPr>
          <p:cNvPr id="72" name="TextBox 71"/>
          <p:cNvSpPr txBox="1"/>
          <p:nvPr/>
        </p:nvSpPr>
        <p:spPr>
          <a:xfrm>
            <a:off x="5334000" y="2057400"/>
            <a:ext cx="3296043" cy="584775"/>
          </a:xfrm>
          <a:prstGeom prst="rect">
            <a:avLst/>
          </a:prstGeom>
          <a:noFill/>
        </p:spPr>
        <p:txBody>
          <a:bodyPr wrap="square" rtlCol="0">
            <a:spAutoFit/>
          </a:bodyPr>
          <a:lstStyle/>
          <a:p>
            <a:r>
              <a:rPr lang="en-US" sz="1600"/>
              <a:t>           MAIN EMPHASIS:</a:t>
            </a:r>
          </a:p>
          <a:p>
            <a:r>
              <a:rPr lang="en-US" sz="1600"/>
              <a:t> THE PROPHECIES OF DANIEL</a:t>
            </a:r>
          </a:p>
        </p:txBody>
      </p:sp>
      <p:sp>
        <p:nvSpPr>
          <p:cNvPr id="74" name="TextBox 73"/>
          <p:cNvSpPr txBox="1"/>
          <p:nvPr/>
        </p:nvSpPr>
        <p:spPr>
          <a:xfrm>
            <a:off x="5105400" y="2667000"/>
            <a:ext cx="3352800" cy="523220"/>
          </a:xfrm>
          <a:prstGeom prst="rect">
            <a:avLst/>
          </a:prstGeom>
          <a:noFill/>
        </p:spPr>
        <p:txBody>
          <a:bodyPr wrap="square" rtlCol="0">
            <a:spAutoFit/>
          </a:bodyPr>
          <a:lstStyle/>
          <a:p>
            <a:pPr>
              <a:buFont typeface="Arial" pitchFamily="34" charset="0"/>
              <a:buChar char="•"/>
            </a:pPr>
            <a:r>
              <a:rPr lang="en-US" sz="1400" b="1"/>
              <a:t>Daniel’s foundational vision (7)</a:t>
            </a:r>
          </a:p>
          <a:p>
            <a:pPr>
              <a:buFont typeface="Arial" pitchFamily="34" charset="0"/>
              <a:buChar char="•"/>
            </a:pPr>
            <a:r>
              <a:rPr lang="en-US" sz="1400" b="1"/>
              <a:t>Prophetic visions (near and far) (8-12)</a:t>
            </a:r>
          </a:p>
        </p:txBody>
      </p:sp>
      <p:cxnSp>
        <p:nvCxnSpPr>
          <p:cNvPr id="76" name="Straight Connector 75"/>
          <p:cNvCxnSpPr/>
          <p:nvPr/>
        </p:nvCxnSpPr>
        <p:spPr>
          <a:xfrm>
            <a:off x="0" y="5562600"/>
            <a:ext cx="8305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0" y="5181600"/>
            <a:ext cx="1371601" cy="338554"/>
          </a:xfrm>
          <a:prstGeom prst="rect">
            <a:avLst/>
          </a:prstGeom>
          <a:noFill/>
        </p:spPr>
        <p:txBody>
          <a:bodyPr wrap="square" rtlCol="0">
            <a:spAutoFit/>
          </a:bodyPr>
          <a:lstStyle/>
          <a:p>
            <a:r>
              <a:rPr lang="en-US" sz="1600" b="1"/>
              <a:t> Key Verses</a:t>
            </a:r>
          </a:p>
        </p:txBody>
      </p:sp>
      <p:sp>
        <p:nvSpPr>
          <p:cNvPr id="82" name="TextBox 81"/>
          <p:cNvSpPr txBox="1"/>
          <p:nvPr/>
        </p:nvSpPr>
        <p:spPr>
          <a:xfrm>
            <a:off x="1143000" y="4191000"/>
            <a:ext cx="1974591" cy="984885"/>
          </a:xfrm>
          <a:prstGeom prst="rect">
            <a:avLst/>
          </a:prstGeom>
          <a:noFill/>
        </p:spPr>
        <p:txBody>
          <a:bodyPr wrap="square" rtlCol="0">
            <a:spAutoFit/>
          </a:bodyPr>
          <a:lstStyle/>
          <a:p>
            <a:r>
              <a:rPr lang="en-US" sz="1400"/>
              <a:t>POLITICAL POWERS</a:t>
            </a:r>
          </a:p>
          <a:p>
            <a:r>
              <a:rPr lang="en-US" sz="1600" b="1">
                <a:latin typeface="Abadi MT Condensed Extra Bold" charset="0"/>
                <a:ea typeface="Abadi MT Condensed Extra Bold" charset="0"/>
                <a:cs typeface="Abadi MT Condensed Extra Bold" charset="0"/>
              </a:rPr>
              <a:t>Babylonian Rule</a:t>
            </a:r>
          </a:p>
          <a:p>
            <a:pPr>
              <a:buFont typeface="Arial" pitchFamily="34" charset="0"/>
              <a:buChar char="•"/>
            </a:pPr>
            <a:r>
              <a:rPr lang="en-US" sz="1400"/>
              <a:t>Nebuchadnezzar</a:t>
            </a:r>
          </a:p>
          <a:p>
            <a:pPr>
              <a:buFont typeface="Arial" pitchFamily="34" charset="0"/>
              <a:buChar char="•"/>
            </a:pPr>
            <a:r>
              <a:rPr lang="en-US" sz="1400"/>
              <a:t>Belshazzar</a:t>
            </a:r>
          </a:p>
        </p:txBody>
      </p:sp>
      <p:sp>
        <p:nvSpPr>
          <p:cNvPr id="85" name="TextBox 84"/>
          <p:cNvSpPr txBox="1"/>
          <p:nvPr/>
        </p:nvSpPr>
        <p:spPr>
          <a:xfrm>
            <a:off x="3733800" y="4191000"/>
            <a:ext cx="1752600" cy="307777"/>
          </a:xfrm>
          <a:prstGeom prst="rect">
            <a:avLst/>
          </a:prstGeom>
          <a:noFill/>
        </p:spPr>
        <p:txBody>
          <a:bodyPr wrap="square" rtlCol="0">
            <a:spAutoFit/>
          </a:bodyPr>
          <a:lstStyle/>
          <a:p>
            <a:r>
              <a:rPr lang="en-US" sz="1400"/>
              <a:t>…IN DANIEL’S DAY</a:t>
            </a:r>
          </a:p>
        </p:txBody>
      </p:sp>
      <p:sp>
        <p:nvSpPr>
          <p:cNvPr id="87" name="TextBox 86"/>
          <p:cNvSpPr txBox="1"/>
          <p:nvPr/>
        </p:nvSpPr>
        <p:spPr>
          <a:xfrm>
            <a:off x="2895600" y="4419600"/>
            <a:ext cx="2315477" cy="769441"/>
          </a:xfrm>
          <a:prstGeom prst="rect">
            <a:avLst/>
          </a:prstGeom>
          <a:noFill/>
        </p:spPr>
        <p:txBody>
          <a:bodyPr wrap="square" rtlCol="0">
            <a:spAutoFit/>
          </a:bodyPr>
          <a:lstStyle/>
          <a:p>
            <a:r>
              <a:rPr lang="en-US" sz="1600" b="1" err="1">
                <a:latin typeface="Abadi MT Condensed Extra Bold" charset="0"/>
                <a:ea typeface="Abadi MT Condensed Extra Bold" charset="0"/>
                <a:cs typeface="Abadi MT Condensed Extra Bold" charset="0"/>
              </a:rPr>
              <a:t>Medo</a:t>
            </a:r>
            <a:r>
              <a:rPr lang="en-US" sz="1600" b="1">
                <a:latin typeface="Abadi MT Condensed Extra Bold" charset="0"/>
                <a:ea typeface="Abadi MT Condensed Extra Bold" charset="0"/>
                <a:cs typeface="Abadi MT Condensed Extra Bold" charset="0"/>
              </a:rPr>
              <a:t>-Persian Rule</a:t>
            </a:r>
          </a:p>
          <a:p>
            <a:pPr>
              <a:buFont typeface="Arial" pitchFamily="34" charset="0"/>
              <a:buChar char="•"/>
            </a:pPr>
            <a:r>
              <a:rPr lang="en-US" sz="1400"/>
              <a:t>Darius</a:t>
            </a:r>
          </a:p>
          <a:p>
            <a:pPr>
              <a:buFont typeface="Arial" pitchFamily="34" charset="0"/>
              <a:buChar char="•"/>
            </a:pPr>
            <a:r>
              <a:rPr lang="en-US" sz="1400"/>
              <a:t>Cyrus</a:t>
            </a:r>
          </a:p>
        </p:txBody>
      </p:sp>
      <p:sp>
        <p:nvSpPr>
          <p:cNvPr id="92" name="TextBox 91"/>
          <p:cNvSpPr txBox="1"/>
          <p:nvPr/>
        </p:nvSpPr>
        <p:spPr>
          <a:xfrm>
            <a:off x="4495800" y="4419600"/>
            <a:ext cx="2895600" cy="769441"/>
          </a:xfrm>
          <a:prstGeom prst="rect">
            <a:avLst/>
          </a:prstGeom>
          <a:noFill/>
        </p:spPr>
        <p:txBody>
          <a:bodyPr wrap="square" rtlCol="0">
            <a:spAutoFit/>
          </a:bodyPr>
          <a:lstStyle/>
          <a:p>
            <a:r>
              <a:rPr lang="en-US" sz="1600" b="1">
                <a:latin typeface="Abadi MT Condensed Extra Bold" charset="0"/>
                <a:ea typeface="Abadi MT Condensed Extra Bold" charset="0"/>
                <a:cs typeface="Abadi MT Condensed Extra Bold" charset="0"/>
              </a:rPr>
              <a:t>         Grecian Rule</a:t>
            </a:r>
          </a:p>
          <a:p>
            <a:pPr>
              <a:buFont typeface="Arial" pitchFamily="34" charset="0"/>
              <a:buChar char="•"/>
            </a:pPr>
            <a:r>
              <a:rPr lang="en-US" sz="1400"/>
              <a:t>Alexander the Great</a:t>
            </a:r>
          </a:p>
          <a:p>
            <a:pPr>
              <a:buFont typeface="Arial" pitchFamily="34" charset="0"/>
              <a:buChar char="•"/>
            </a:pPr>
            <a:r>
              <a:rPr lang="en-US" sz="1400"/>
              <a:t>4 Generals </a:t>
            </a:r>
            <a:r>
              <a:rPr lang="en-US" sz="1200"/>
              <a:t>(who inherited kingdom)</a:t>
            </a:r>
          </a:p>
        </p:txBody>
      </p:sp>
      <p:sp>
        <p:nvSpPr>
          <p:cNvPr id="94" name="TextBox 93"/>
          <p:cNvSpPr txBox="1"/>
          <p:nvPr/>
        </p:nvSpPr>
        <p:spPr>
          <a:xfrm>
            <a:off x="6553200" y="4191000"/>
            <a:ext cx="2203152" cy="307777"/>
          </a:xfrm>
          <a:prstGeom prst="rect">
            <a:avLst/>
          </a:prstGeom>
          <a:noFill/>
        </p:spPr>
        <p:txBody>
          <a:bodyPr wrap="square" rtlCol="0">
            <a:spAutoFit/>
          </a:bodyPr>
          <a:lstStyle/>
          <a:p>
            <a:r>
              <a:rPr lang="en-US" sz="1400"/>
              <a:t>…AND AFTERWARDS</a:t>
            </a:r>
          </a:p>
        </p:txBody>
      </p:sp>
      <p:sp>
        <p:nvSpPr>
          <p:cNvPr id="95" name="TextBox 94"/>
          <p:cNvSpPr txBox="1"/>
          <p:nvPr/>
        </p:nvSpPr>
        <p:spPr>
          <a:xfrm>
            <a:off x="7010400" y="4419600"/>
            <a:ext cx="1498870" cy="553998"/>
          </a:xfrm>
          <a:prstGeom prst="rect">
            <a:avLst/>
          </a:prstGeom>
          <a:noFill/>
        </p:spPr>
        <p:txBody>
          <a:bodyPr wrap="square" rtlCol="0">
            <a:spAutoFit/>
          </a:bodyPr>
          <a:lstStyle/>
          <a:p>
            <a:r>
              <a:rPr lang="en-US" sz="1600" b="1">
                <a:latin typeface="Abadi MT Condensed Extra Bold" charset="0"/>
                <a:ea typeface="Abadi MT Condensed Extra Bold" charset="0"/>
                <a:cs typeface="Abadi MT Condensed Extra Bold" charset="0"/>
              </a:rPr>
              <a:t>Roman Rule</a:t>
            </a:r>
          </a:p>
          <a:p>
            <a:pPr>
              <a:buFont typeface="Arial" pitchFamily="34" charset="0"/>
              <a:buChar char="•"/>
            </a:pPr>
            <a:r>
              <a:rPr lang="en-US" sz="1400"/>
              <a:t>Nero, etc</a:t>
            </a:r>
          </a:p>
        </p:txBody>
      </p:sp>
      <p:sp>
        <p:nvSpPr>
          <p:cNvPr id="101" name="TextBox 100"/>
          <p:cNvSpPr txBox="1"/>
          <p:nvPr/>
        </p:nvSpPr>
        <p:spPr>
          <a:xfrm>
            <a:off x="3487076" y="5181600"/>
            <a:ext cx="2743200" cy="369332"/>
          </a:xfrm>
          <a:prstGeom prst="rect">
            <a:avLst/>
          </a:prstGeom>
          <a:noFill/>
        </p:spPr>
        <p:txBody>
          <a:bodyPr wrap="square" rtlCol="0">
            <a:spAutoFit/>
          </a:bodyPr>
          <a:lstStyle/>
          <a:p>
            <a:r>
              <a:rPr lang="en-US" b="1"/>
              <a:t>1:8; 2:20-22, 44: 4:34-37</a:t>
            </a:r>
          </a:p>
        </p:txBody>
      </p:sp>
      <p:sp>
        <p:nvSpPr>
          <p:cNvPr id="102" name="TextBox 101"/>
          <p:cNvSpPr txBox="1"/>
          <p:nvPr/>
        </p:nvSpPr>
        <p:spPr>
          <a:xfrm>
            <a:off x="977901" y="5550932"/>
            <a:ext cx="7505699" cy="338554"/>
          </a:xfrm>
          <a:prstGeom prst="rect">
            <a:avLst/>
          </a:prstGeom>
          <a:noFill/>
        </p:spPr>
        <p:txBody>
          <a:bodyPr wrap="square" rtlCol="0">
            <a:spAutoFit/>
          </a:bodyPr>
          <a:lstStyle/>
          <a:p>
            <a:pPr algn="ctr"/>
            <a:r>
              <a:rPr lang="en-US" sz="1600" b="1"/>
              <a:t>God’s sovereignty over kingdom the of man (see Heb. 12:28)</a:t>
            </a:r>
          </a:p>
        </p:txBody>
      </p:sp>
      <p:sp>
        <p:nvSpPr>
          <p:cNvPr id="103" name="TextBox 102"/>
          <p:cNvSpPr txBox="1"/>
          <p:nvPr/>
        </p:nvSpPr>
        <p:spPr>
          <a:xfrm>
            <a:off x="1294279" y="5867399"/>
            <a:ext cx="8341666" cy="800219"/>
          </a:xfrm>
          <a:prstGeom prst="rect">
            <a:avLst/>
          </a:prstGeom>
          <a:noFill/>
        </p:spPr>
        <p:txBody>
          <a:bodyPr wrap="square" rtlCol="0">
            <a:spAutoFit/>
          </a:bodyPr>
          <a:lstStyle/>
          <a:p>
            <a:r>
              <a:rPr lang="en-US" sz="1600" b="1"/>
              <a:t>The King of all kingdoms –  that will never be destroyed (2: 20-21; 34-35, 44); </a:t>
            </a:r>
          </a:p>
          <a:p>
            <a:r>
              <a:rPr lang="en-US" sz="1600" b="1"/>
              <a:t>Son of man; Ancient of Days (7:13-14); the coming Messiah (9:25-2</a:t>
            </a:r>
            <a:r>
              <a:rPr lang="en-US" sz="1600"/>
              <a:t>6)</a:t>
            </a:r>
          </a:p>
          <a:p>
            <a:r>
              <a:rPr lang="en-US" sz="1400"/>
              <a:t> </a:t>
            </a:r>
          </a:p>
        </p:txBody>
      </p:sp>
      <p:sp>
        <p:nvSpPr>
          <p:cNvPr id="104" name="TextBox 103"/>
          <p:cNvSpPr txBox="1"/>
          <p:nvPr/>
        </p:nvSpPr>
        <p:spPr>
          <a:xfrm>
            <a:off x="0" y="1524000"/>
            <a:ext cx="1705133" cy="3170099"/>
          </a:xfrm>
          <a:prstGeom prst="rect">
            <a:avLst/>
          </a:prstGeom>
          <a:noFill/>
        </p:spPr>
        <p:txBody>
          <a:bodyPr wrap="square" rtlCol="0">
            <a:spAutoFit/>
          </a:bodyPr>
          <a:lstStyle/>
          <a:p>
            <a:r>
              <a:rPr lang="en-US" sz="1600" b="1">
                <a:latin typeface="Abadi MT Condensed Extra Bold" charset="0"/>
                <a:ea typeface="Abadi MT Condensed Extra Bold" charset="0"/>
                <a:cs typeface="Abadi MT Condensed Extra Bold" charset="0"/>
              </a:rPr>
              <a:t>Historical</a:t>
            </a:r>
            <a:r>
              <a:rPr lang="en-US" sz="1600" b="1"/>
              <a:t>:</a:t>
            </a:r>
          </a:p>
          <a:p>
            <a:r>
              <a:rPr lang="en-US" sz="1200" b="1"/>
              <a:t>Among those</a:t>
            </a:r>
          </a:p>
          <a:p>
            <a:r>
              <a:rPr lang="en-US" sz="1200" b="1"/>
              <a:t>exiled  in Nebuchadnezzar’s</a:t>
            </a:r>
          </a:p>
          <a:p>
            <a:r>
              <a:rPr lang="en-US" sz="1200" b="1"/>
              <a:t>first offense</a:t>
            </a:r>
          </a:p>
          <a:p>
            <a:r>
              <a:rPr lang="en-US" sz="1200" b="1"/>
              <a:t>In 605 B.C. – 19</a:t>
            </a:r>
          </a:p>
          <a:p>
            <a:r>
              <a:rPr lang="en-US" sz="1200" b="1"/>
              <a:t>years before the</a:t>
            </a:r>
          </a:p>
          <a:p>
            <a:r>
              <a:rPr lang="en-US" sz="1200" b="1"/>
              <a:t>city was sacked</a:t>
            </a:r>
            <a:br>
              <a:rPr lang="en-US" sz="1200"/>
            </a:br>
            <a:endParaRPr lang="en-US" sz="1200"/>
          </a:p>
          <a:p>
            <a:r>
              <a:rPr lang="en-US" sz="1600" b="1">
                <a:latin typeface="Abadi MT Condensed Extra Bold" charset="0"/>
                <a:ea typeface="Abadi MT Condensed Extra Bold" charset="0"/>
                <a:cs typeface="Abadi MT Condensed Extra Bold" charset="0"/>
              </a:rPr>
              <a:t>Attributes:</a:t>
            </a:r>
          </a:p>
          <a:p>
            <a:pPr>
              <a:buFont typeface="Arial" pitchFamily="34" charset="0"/>
              <a:buChar char="•"/>
            </a:pPr>
            <a:r>
              <a:rPr lang="en-US" sz="1200" b="1"/>
              <a:t>Integrity</a:t>
            </a:r>
          </a:p>
          <a:p>
            <a:pPr>
              <a:buFont typeface="Arial" pitchFamily="34" charset="0"/>
              <a:buChar char="•"/>
            </a:pPr>
            <a:r>
              <a:rPr lang="en-US" sz="1200" b="1"/>
              <a:t>Unwavering</a:t>
            </a:r>
          </a:p>
          <a:p>
            <a:pPr>
              <a:buFont typeface="Arial" pitchFamily="34" charset="0"/>
              <a:buChar char="•"/>
            </a:pPr>
            <a:r>
              <a:rPr lang="en-US" sz="1200" b="1"/>
              <a:t>Wisdom</a:t>
            </a:r>
          </a:p>
          <a:p>
            <a:pPr>
              <a:buFont typeface="Arial" pitchFamily="34" charset="0"/>
              <a:buChar char="•"/>
            </a:pPr>
            <a:r>
              <a:rPr lang="en-US" sz="1200" b="1"/>
              <a:t>Prayerful</a:t>
            </a:r>
          </a:p>
          <a:p>
            <a:pPr>
              <a:buFont typeface="Arial" pitchFamily="34" charset="0"/>
              <a:buChar char="•"/>
            </a:pPr>
            <a:r>
              <a:rPr lang="en-US" sz="1200" b="1"/>
              <a:t>Disciplined</a:t>
            </a:r>
          </a:p>
          <a:p>
            <a:pPr>
              <a:buFont typeface="Arial" pitchFamily="34" charset="0"/>
              <a:buChar char="•"/>
            </a:pPr>
            <a:endParaRPr lang="en-US" sz="1200"/>
          </a:p>
        </p:txBody>
      </p:sp>
      <p:sp>
        <p:nvSpPr>
          <p:cNvPr id="4" name="TextBox 3"/>
          <p:cNvSpPr txBox="1"/>
          <p:nvPr/>
        </p:nvSpPr>
        <p:spPr>
          <a:xfrm>
            <a:off x="6629400" y="533400"/>
            <a:ext cx="1297150" cy="369332"/>
          </a:xfrm>
          <a:prstGeom prst="rect">
            <a:avLst/>
          </a:prstGeom>
          <a:solidFill>
            <a:schemeClr val="accent1"/>
          </a:solidFill>
          <a:ln>
            <a:solidFill>
              <a:schemeClr val="tx1"/>
            </a:solidFill>
          </a:ln>
        </p:spPr>
        <p:txBody>
          <a:bodyPr wrap="none" rtlCol="0">
            <a:spAutoFit/>
          </a:bodyPr>
          <a:lstStyle/>
          <a:p>
            <a:r>
              <a:rPr lang="en-US" b="1"/>
              <a:t>605-536 BC</a:t>
            </a:r>
          </a:p>
        </p:txBody>
      </p:sp>
      <p:sp>
        <p:nvSpPr>
          <p:cNvPr id="6" name="TextBox 5"/>
          <p:cNvSpPr txBox="1"/>
          <p:nvPr/>
        </p:nvSpPr>
        <p:spPr>
          <a:xfrm>
            <a:off x="457200" y="234073"/>
            <a:ext cx="2660391" cy="1077218"/>
          </a:xfrm>
          <a:prstGeom prst="rect">
            <a:avLst/>
          </a:prstGeom>
          <a:solidFill>
            <a:schemeClr val="accent1"/>
          </a:solidFill>
          <a:ln>
            <a:solidFill>
              <a:schemeClr val="tx1"/>
            </a:solidFill>
          </a:ln>
        </p:spPr>
        <p:txBody>
          <a:bodyPr wrap="square" rtlCol="0">
            <a:spAutoFit/>
          </a:bodyPr>
          <a:lstStyle/>
          <a:p>
            <a:pPr marL="285750" indent="-285750" algn="ctr">
              <a:buFont typeface="Arial" charset="0"/>
              <a:buChar char="•"/>
            </a:pPr>
            <a:r>
              <a:rPr lang="en-US" sz="1600" b="1" i="1" dirty="0" err="1"/>
              <a:t>Daniyyel</a:t>
            </a:r>
            <a:r>
              <a:rPr lang="en-US" sz="1600" dirty="0"/>
              <a:t> (Heb)</a:t>
            </a:r>
            <a:r>
              <a:rPr lang="en-US" sz="1600" b="1" i="1" dirty="0"/>
              <a:t> “God is my judge”.</a:t>
            </a:r>
          </a:p>
          <a:p>
            <a:pPr marL="285750" indent="-285750" algn="ctr">
              <a:buFont typeface="Arial" charset="0"/>
              <a:buChar char="•"/>
            </a:pPr>
            <a:r>
              <a:rPr lang="en-US" sz="1600" b="1" i="1" dirty="0"/>
              <a:t>Babylonian name was Belteshazzar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73BE3-F4DB-F74A-864D-BBDE58F85F97}"/>
              </a:ext>
            </a:extLst>
          </p:cNvPr>
          <p:cNvSpPr>
            <a:spLocks noGrp="1"/>
          </p:cNvSpPr>
          <p:nvPr>
            <p:ph type="title"/>
          </p:nvPr>
        </p:nvSpPr>
        <p:spPr/>
        <p:txBody>
          <a:bodyPr>
            <a:normAutofit/>
          </a:bodyPr>
          <a:lstStyle/>
          <a:p>
            <a:r>
              <a:rPr lang="en-US" sz="3200"/>
              <a:t>Notes to confirm Daniel’s legitimacy</a:t>
            </a:r>
          </a:p>
        </p:txBody>
      </p:sp>
      <p:sp>
        <p:nvSpPr>
          <p:cNvPr id="3" name="Content Placeholder 2">
            <a:extLst>
              <a:ext uri="{FF2B5EF4-FFF2-40B4-BE49-F238E27FC236}">
                <a16:creationId xmlns:a16="http://schemas.microsoft.com/office/drawing/2014/main" id="{DF71A163-E392-4C48-87E4-35C127477679}"/>
              </a:ext>
            </a:extLst>
          </p:cNvPr>
          <p:cNvSpPr>
            <a:spLocks noGrp="1"/>
          </p:cNvSpPr>
          <p:nvPr>
            <p:ph idx="1"/>
          </p:nvPr>
        </p:nvSpPr>
        <p:spPr>
          <a:xfrm>
            <a:off x="152400" y="1524001"/>
            <a:ext cx="8839200" cy="4876800"/>
          </a:xfrm>
        </p:spPr>
        <p:txBody>
          <a:bodyPr>
            <a:normAutofit/>
          </a:bodyPr>
          <a:lstStyle/>
          <a:p>
            <a:r>
              <a:rPr lang="en-US" sz="2400"/>
              <a:t>Ezekiel recognizes Daniel, along with Noah and Job as men of righteousness (Ezek. 14:14). </a:t>
            </a:r>
          </a:p>
          <a:p>
            <a:r>
              <a:rPr lang="en-US" sz="2400"/>
              <a:t>Jesus refers to “Daniel the prophet” (Mt. 24:15; cf. Dan. 9:27; 11:31; 12:11).  </a:t>
            </a:r>
          </a:p>
          <a:p>
            <a:r>
              <a:rPr lang="en-US" sz="2400"/>
              <a:t>Daniel was a contemporary of Jeremiah and Ezekiel </a:t>
            </a:r>
          </a:p>
          <a:p>
            <a:pPr lvl="1">
              <a:buFont typeface="Wingdings" pitchFamily="2" charset="2"/>
              <a:buChar char="Ø"/>
            </a:pPr>
            <a:r>
              <a:rPr lang="en-US" sz="2000"/>
              <a:t>Jeremiah prophesied in Jerusalem before the Babylonian exile and as the exile began (627-582 B.C.)</a:t>
            </a:r>
          </a:p>
          <a:p>
            <a:pPr lvl="1">
              <a:buFont typeface="Wingdings" pitchFamily="2" charset="2"/>
              <a:buChar char="Ø"/>
            </a:pPr>
            <a:r>
              <a:rPr lang="en-US" sz="2000"/>
              <a:t>Ezekiel prophesied in Babylon among the exiles (593-571 B.C.)</a:t>
            </a:r>
          </a:p>
          <a:p>
            <a:pPr lvl="1">
              <a:buFont typeface="Wingdings" pitchFamily="2" charset="2"/>
              <a:buChar char="Ø"/>
            </a:pPr>
            <a:r>
              <a:rPr lang="en-US" sz="2000"/>
              <a:t>Daniel prophesied in Babylon in the capital city of Babylon (605-586 B.C.)</a:t>
            </a:r>
          </a:p>
          <a:p>
            <a:r>
              <a:rPr lang="en-US" sz="2400"/>
              <a:t>Daniel was promoted in the second year of Nebuchadnezzar’s reign and had a great reputation for wisdom and Ezekiel uses that as a standard (see Ezek. 28:3).  </a:t>
            </a:r>
          </a:p>
        </p:txBody>
      </p:sp>
    </p:spTree>
    <p:extLst>
      <p:ext uri="{BB962C8B-B14F-4D97-AF65-F5344CB8AC3E}">
        <p14:creationId xmlns:p14="http://schemas.microsoft.com/office/powerpoint/2010/main" val="298640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F89E05-AA49-C24C-B1EE-435C1C66A816}"/>
              </a:ext>
            </a:extLst>
          </p:cNvPr>
          <p:cNvSpPr>
            <a:spLocks noGrp="1"/>
          </p:cNvSpPr>
          <p:nvPr>
            <p:ph type="title"/>
          </p:nvPr>
        </p:nvSpPr>
        <p:spPr/>
        <p:txBody>
          <a:bodyPr>
            <a:normAutofit/>
          </a:bodyPr>
          <a:lstStyle/>
          <a:p>
            <a:r>
              <a:rPr lang="en-US" sz="3200"/>
              <a:t>The purpose and the theme</a:t>
            </a:r>
          </a:p>
        </p:txBody>
      </p:sp>
      <p:sp>
        <p:nvSpPr>
          <p:cNvPr id="5" name="Content Placeholder 4">
            <a:extLst>
              <a:ext uri="{FF2B5EF4-FFF2-40B4-BE49-F238E27FC236}">
                <a16:creationId xmlns:a16="http://schemas.microsoft.com/office/drawing/2014/main" id="{30A8F682-38FE-3A42-8EFE-06BC874228D1}"/>
              </a:ext>
            </a:extLst>
          </p:cNvPr>
          <p:cNvSpPr>
            <a:spLocks noGrp="1"/>
          </p:cNvSpPr>
          <p:nvPr>
            <p:ph idx="1"/>
          </p:nvPr>
        </p:nvSpPr>
        <p:spPr>
          <a:xfrm>
            <a:off x="152400" y="1408176"/>
            <a:ext cx="8839200" cy="5102352"/>
          </a:xfrm>
        </p:spPr>
        <p:txBody>
          <a:bodyPr>
            <a:noAutofit/>
          </a:bodyPr>
          <a:lstStyle/>
          <a:p>
            <a:r>
              <a:rPr lang="en-US" sz="2000" dirty="0"/>
              <a:t>Since the temple in Jerusalem had been destroyed and the chosen people of God had been carried away, God had been completely discredited among the nations.  </a:t>
            </a:r>
          </a:p>
          <a:p>
            <a:r>
              <a:rPr lang="en-US" sz="2000" dirty="0"/>
              <a:t>By all outward appearances, the gods of the Babylonians were more powerful than Jehovah.  It seemed to them that God was powerless to deliver His people.  </a:t>
            </a:r>
          </a:p>
          <a:p>
            <a:pPr lvl="1"/>
            <a:r>
              <a:rPr lang="en-US" sz="2000" dirty="0"/>
              <a:t>The truth is Jehovah was using them to bring punishment on His own people for their continual disobedience.  </a:t>
            </a:r>
          </a:p>
          <a:p>
            <a:pPr lvl="1"/>
            <a:r>
              <a:rPr lang="en-US" sz="2000" dirty="0"/>
              <a:t>In Jeremiah 5:29, the Lord refers to Nebuchadnezzar as “My servant.”</a:t>
            </a:r>
          </a:p>
          <a:p>
            <a:pPr lvl="1"/>
            <a:r>
              <a:rPr lang="en-US" sz="2000" dirty="0"/>
              <a:t>He also refers to Cyrus, king of Persia, as “His anointed” (Isa. 45:1)</a:t>
            </a:r>
          </a:p>
          <a:p>
            <a:r>
              <a:rPr lang="en-US" sz="2000" dirty="0"/>
              <a:t>The twofold purpose: </a:t>
            </a:r>
            <a:r>
              <a:rPr lang="en-US" sz="2000" b="1" dirty="0"/>
              <a:t>(1)</a:t>
            </a:r>
            <a:r>
              <a:rPr lang="en-US" sz="2000" dirty="0"/>
              <a:t> Written to faithful Jews to remind them that God had not forgotten them </a:t>
            </a:r>
            <a:r>
              <a:rPr lang="en-US" sz="2000" b="1" dirty="0"/>
              <a:t>(2)</a:t>
            </a:r>
            <a:r>
              <a:rPr lang="en-US" sz="2000" dirty="0"/>
              <a:t> To show pagan nations that God was sovereign: “</a:t>
            </a:r>
            <a:r>
              <a:rPr lang="en-US" sz="2000" i="1" dirty="0"/>
              <a:t>He removes kings and establishes kings</a:t>
            </a:r>
            <a:r>
              <a:rPr lang="en-US" sz="2000" dirty="0"/>
              <a:t>”  (see Dan. 2:21).  </a:t>
            </a:r>
          </a:p>
          <a:p>
            <a:r>
              <a:rPr lang="en-US" sz="2000" dirty="0"/>
              <a:t>The dominating thought: God rules in the affairs of men (in every chapter).</a:t>
            </a:r>
          </a:p>
          <a:p>
            <a:r>
              <a:rPr lang="en-US" sz="2000" dirty="0"/>
              <a:t>The theme is a message of comfort for the persecuted and no matter the circumstances, God is in control (this would be the message in Revelation also).   </a:t>
            </a:r>
          </a:p>
        </p:txBody>
      </p:sp>
    </p:spTree>
    <p:extLst>
      <p:ext uri="{BB962C8B-B14F-4D97-AF65-F5344CB8AC3E}">
        <p14:creationId xmlns:p14="http://schemas.microsoft.com/office/powerpoint/2010/main" val="198073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CB6EAA-A392-654F-9B09-77266391B0DE}"/>
              </a:ext>
            </a:extLst>
          </p:cNvPr>
          <p:cNvSpPr>
            <a:spLocks noGrp="1"/>
          </p:cNvSpPr>
          <p:nvPr>
            <p:ph idx="4294967295"/>
          </p:nvPr>
        </p:nvSpPr>
        <p:spPr>
          <a:xfrm>
            <a:off x="152400" y="76200"/>
            <a:ext cx="8686800" cy="6626225"/>
          </a:xfrm>
        </p:spPr>
        <p:txBody>
          <a:bodyPr>
            <a:normAutofit fontScale="92500" lnSpcReduction="20000"/>
          </a:bodyPr>
          <a:lstStyle/>
          <a:p>
            <a:pPr marL="118872" indent="0">
              <a:buNone/>
            </a:pPr>
            <a:r>
              <a:rPr lang="en-US" sz="2400" dirty="0"/>
              <a:t>The style of the book can be neatly divided into two categories - both emphasize the sovereign rule of God: </a:t>
            </a:r>
            <a:r>
              <a:rPr lang="en-US" sz="2400" i="1" dirty="0"/>
              <a:t>historical narrative</a:t>
            </a:r>
            <a:r>
              <a:rPr lang="en-US" sz="2400" dirty="0"/>
              <a:t>, written in mostly the 3</a:t>
            </a:r>
            <a:r>
              <a:rPr lang="en-US" sz="2400" baseline="30000" dirty="0"/>
              <a:t>rd</a:t>
            </a:r>
            <a:r>
              <a:rPr lang="en-US" sz="2400" dirty="0"/>
              <a:t> person (chapters 1-6) and </a:t>
            </a:r>
            <a:r>
              <a:rPr lang="en-US" sz="2400" i="1" dirty="0"/>
              <a:t>apocalypse</a:t>
            </a:r>
            <a:r>
              <a:rPr lang="en-US" sz="2400" dirty="0"/>
              <a:t>, written mostly in the first person (chapter 7-12)</a:t>
            </a:r>
            <a:r>
              <a:rPr lang="en-US" sz="2200" dirty="0"/>
              <a:t>. </a:t>
            </a:r>
          </a:p>
          <a:p>
            <a:r>
              <a:rPr lang="en-US" sz="2400" b="1" u="sng" dirty="0"/>
              <a:t>Historical Narrative</a:t>
            </a:r>
          </a:p>
          <a:p>
            <a:pPr lvl="1"/>
            <a:r>
              <a:rPr lang="en-US" sz="2200" dirty="0"/>
              <a:t>The stories in Chapters 1-6 are most like Joseph narratives and the book of Esther: that is, they share common themes in the life of an Israelite outside the land of Palestine under foreign rule.  </a:t>
            </a:r>
          </a:p>
          <a:p>
            <a:pPr lvl="1"/>
            <a:r>
              <a:rPr lang="en-US" sz="2200" dirty="0"/>
              <a:t>Two types of events occur: </a:t>
            </a:r>
            <a:r>
              <a:rPr lang="en-US" sz="2200" i="1" dirty="0"/>
              <a:t>conflict</a:t>
            </a:r>
            <a:r>
              <a:rPr lang="en-US" sz="2200" dirty="0"/>
              <a:t> and </a:t>
            </a:r>
            <a:r>
              <a:rPr lang="en-US" sz="2200" i="1" dirty="0"/>
              <a:t>contest.</a:t>
            </a:r>
            <a:r>
              <a:rPr lang="en-US" sz="2200" dirty="0"/>
              <a:t> </a:t>
            </a:r>
          </a:p>
          <a:p>
            <a:pPr marL="1225296" lvl="2" indent="-457200">
              <a:buFont typeface="+mj-lt"/>
              <a:buAutoNum type="arabicPeriod"/>
            </a:pPr>
            <a:r>
              <a:rPr lang="en-US" sz="2200" b="1" dirty="0"/>
              <a:t>Contests</a:t>
            </a:r>
            <a:r>
              <a:rPr lang="en-US" sz="2200" dirty="0"/>
              <a:t>: Chapters 1,2, 4, and 5 are stories of </a:t>
            </a:r>
            <a:r>
              <a:rPr lang="en-US" sz="2200" i="1" dirty="0"/>
              <a:t>contest; </a:t>
            </a:r>
            <a:r>
              <a:rPr lang="en-US" sz="2200" b="1" dirty="0"/>
              <a:t>(1)</a:t>
            </a:r>
            <a:r>
              <a:rPr lang="en-US" sz="2200" dirty="0"/>
              <a:t> the diet </a:t>
            </a:r>
            <a:r>
              <a:rPr lang="en-US" sz="2200" i="1" dirty="0"/>
              <a:t>contest </a:t>
            </a:r>
            <a:r>
              <a:rPr lang="en-US" sz="2200" dirty="0"/>
              <a:t>won by Daniel and his three friends (1:15); </a:t>
            </a:r>
            <a:r>
              <a:rPr lang="en-US" sz="2200" b="1" dirty="0"/>
              <a:t>(2)</a:t>
            </a:r>
            <a:r>
              <a:rPr lang="en-US" sz="2200" dirty="0"/>
              <a:t> they are found “ten times wiser” than their peers (1:20); </a:t>
            </a:r>
            <a:r>
              <a:rPr lang="en-US" sz="2200" b="1" dirty="0"/>
              <a:t>(3)</a:t>
            </a:r>
            <a:r>
              <a:rPr lang="en-US" sz="2200" dirty="0"/>
              <a:t> In chapters 2,4 and 5, Daniel is the only one who can interpret the king’s dreams (2:27-28; 4:7-8</a:t>
            </a:r>
            <a:r>
              <a:rPr lang="en-US" sz="2200" b="1" dirty="0"/>
              <a:t>); (4)</a:t>
            </a:r>
            <a:r>
              <a:rPr lang="en-US" sz="2200" dirty="0"/>
              <a:t> he is the only one who can read the mysterious writings on the wall (5:15-17).  Note: after winning these </a:t>
            </a:r>
            <a:r>
              <a:rPr lang="en-US" sz="2200" i="1" dirty="0"/>
              <a:t>contests</a:t>
            </a:r>
            <a:r>
              <a:rPr lang="en-US" sz="2200" dirty="0"/>
              <a:t> he is rewarded.  </a:t>
            </a:r>
          </a:p>
          <a:p>
            <a:pPr marL="1225296" lvl="2" indent="-457200">
              <a:buFont typeface="+mj-lt"/>
              <a:buAutoNum type="arabicPeriod"/>
            </a:pPr>
            <a:r>
              <a:rPr lang="en-US" sz="2200" b="1" dirty="0"/>
              <a:t>Conflicts</a:t>
            </a:r>
            <a:r>
              <a:rPr lang="en-US" sz="2200" dirty="0"/>
              <a:t>: Chapters 3 and 6 - </a:t>
            </a:r>
            <a:r>
              <a:rPr lang="en-US" sz="2200" b="1" dirty="0"/>
              <a:t>First</a:t>
            </a:r>
            <a:r>
              <a:rPr lang="en-US" sz="2200" dirty="0"/>
              <a:t>, when the faith of Daniel’s three friends </a:t>
            </a:r>
            <a:r>
              <a:rPr lang="en-US" sz="2200" i="1" dirty="0"/>
              <a:t>conflict </a:t>
            </a:r>
            <a:r>
              <a:rPr lang="en-US" sz="2200" dirty="0"/>
              <a:t>with the king’s edict to “fall down and worship” (3:5), they are thrown into the fiery furnace.  </a:t>
            </a:r>
            <a:r>
              <a:rPr lang="en-US" sz="2200" b="1" dirty="0"/>
              <a:t>Secondly,</a:t>
            </a:r>
            <a:r>
              <a:rPr lang="en-US" sz="2200" dirty="0"/>
              <a:t> when Daniel’s faith </a:t>
            </a:r>
            <a:r>
              <a:rPr lang="en-US" sz="2200" i="1" dirty="0"/>
              <a:t>conflicts </a:t>
            </a:r>
            <a:r>
              <a:rPr lang="en-US" sz="2200" dirty="0"/>
              <a:t>with the “laws of the Medes and Persians” regarding prayer (6:8), he is thrown into a Lion’s den.  </a:t>
            </a:r>
          </a:p>
          <a:p>
            <a:pPr lvl="2"/>
            <a:endParaRPr lang="en-US" sz="2200" dirty="0"/>
          </a:p>
          <a:p>
            <a:pPr marL="457200" lvl="1" indent="0">
              <a:buNone/>
            </a:pPr>
            <a:r>
              <a:rPr lang="en-US" sz="2200" dirty="0"/>
              <a:t>Note: Dan. 1:1-2:4a is written in Hebrew, Chapters 2:4b - 6:26 are Aramaic. while 8:1-12:13 are in Hebrew.  </a:t>
            </a:r>
          </a:p>
        </p:txBody>
      </p:sp>
    </p:spTree>
    <p:extLst>
      <p:ext uri="{BB962C8B-B14F-4D97-AF65-F5344CB8AC3E}">
        <p14:creationId xmlns:p14="http://schemas.microsoft.com/office/powerpoint/2010/main" val="308582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D9DC1-4854-6646-B855-56FF1A21B944}"/>
              </a:ext>
            </a:extLst>
          </p:cNvPr>
          <p:cNvSpPr>
            <a:spLocks noGrp="1"/>
          </p:cNvSpPr>
          <p:nvPr>
            <p:ph idx="4294967295"/>
          </p:nvPr>
        </p:nvSpPr>
        <p:spPr>
          <a:xfrm>
            <a:off x="152400" y="152400"/>
            <a:ext cx="8763000" cy="6553200"/>
          </a:xfrm>
        </p:spPr>
        <p:txBody>
          <a:bodyPr>
            <a:normAutofit lnSpcReduction="10000"/>
          </a:bodyPr>
          <a:lstStyle/>
          <a:p>
            <a:pPr marL="118872" indent="0">
              <a:buNone/>
            </a:pPr>
            <a:r>
              <a:rPr lang="en-US" sz="2400" b="1" u="sng" dirty="0"/>
              <a:t>Apocalypse  </a:t>
            </a:r>
            <a:r>
              <a:rPr lang="en-US" sz="2400" dirty="0"/>
              <a:t>(</a:t>
            </a:r>
            <a:r>
              <a:rPr lang="en-US" sz="2400" i="1" dirty="0" err="1"/>
              <a:t>apokalupto</a:t>
            </a:r>
            <a:r>
              <a:rPr lang="en-US" sz="2400" i="1" dirty="0"/>
              <a:t>) -</a:t>
            </a:r>
            <a:r>
              <a:rPr lang="en-US" sz="2400" dirty="0"/>
              <a:t> Means to uncover or reveal, from which we get “revelation” and are “predictive prophecy” (Chapters 7-12, written in the first person)</a:t>
            </a:r>
          </a:p>
          <a:p>
            <a:r>
              <a:rPr lang="en-US" sz="2200" dirty="0"/>
              <a:t>Much of Revelation is apocalyptic - Like Daniel, both were written during times of distress</a:t>
            </a:r>
            <a:r>
              <a:rPr lang="en-US" sz="2000" dirty="0"/>
              <a:t>.  </a:t>
            </a:r>
          </a:p>
          <a:p>
            <a:pPr lvl="2"/>
            <a:r>
              <a:rPr lang="en-US" sz="1900" dirty="0"/>
              <a:t>Revelation was written during a great persecution of the Romans and was meant to give them comfort.  </a:t>
            </a:r>
          </a:p>
          <a:p>
            <a:pPr lvl="2"/>
            <a:r>
              <a:rPr lang="en-US" sz="1900" dirty="0"/>
              <a:t>Daniel was written during the time of exile (and persecution).</a:t>
            </a:r>
          </a:p>
          <a:p>
            <a:r>
              <a:rPr lang="en-US" sz="2200" dirty="0"/>
              <a:t>The overall purpose was the same - to send a message of hope.</a:t>
            </a:r>
          </a:p>
          <a:p>
            <a:r>
              <a:rPr lang="en-US" sz="2000" dirty="0"/>
              <a:t>Nothing inherent in the word “apocalyptic” demands an inference to “the end times” or “final events,” but it is taken that way in the minds of many (most).</a:t>
            </a:r>
          </a:p>
          <a:p>
            <a:r>
              <a:rPr lang="en-US" sz="2000" dirty="0"/>
              <a:t>What makes apocalyptic language unique:</a:t>
            </a:r>
            <a:r>
              <a:rPr lang="en-US" sz="2000" b="1" dirty="0"/>
              <a:t> (1) </a:t>
            </a:r>
            <a:r>
              <a:rPr lang="en-US" sz="2000" dirty="0"/>
              <a:t>it deals extensively with prediction and future vents; </a:t>
            </a:r>
            <a:r>
              <a:rPr lang="en-US" sz="2000" b="1" dirty="0"/>
              <a:t>(2) </a:t>
            </a:r>
            <a:r>
              <a:rPr lang="en-US" sz="2000" dirty="0"/>
              <a:t>it is filled with dreams and visions; (3) it uses symbols, including the human body, animals, numbers, and colors.  </a:t>
            </a:r>
          </a:p>
          <a:p>
            <a:pPr lvl="1">
              <a:buFont typeface="Wingdings" pitchFamily="2" charset="2"/>
              <a:buChar char="Ø"/>
            </a:pPr>
            <a:r>
              <a:rPr lang="en-US" sz="2000" dirty="0"/>
              <a:t>The extensive use of symbols was intended to hide the message from enemies of the intended readers.  </a:t>
            </a:r>
          </a:p>
          <a:p>
            <a:pPr lvl="1">
              <a:buFont typeface="Wingdings" pitchFamily="2" charset="2"/>
              <a:buChar char="Ø"/>
            </a:pPr>
            <a:r>
              <a:rPr lang="en-US" sz="2000" dirty="0"/>
              <a:t>We must not try to make symbols fit a specific meaning outside the context.  </a:t>
            </a:r>
          </a:p>
          <a:p>
            <a:pPr lvl="1">
              <a:buFont typeface="Wingdings" pitchFamily="2" charset="2"/>
              <a:buChar char="Ø"/>
            </a:pPr>
            <a:r>
              <a:rPr lang="en-US" sz="2000" dirty="0"/>
              <a:t>We may not understand everything we read in Daniel and Revelation, but it is helpful to study them - to see the majesty of God in them.  </a:t>
            </a:r>
          </a:p>
          <a:p>
            <a:endParaRPr lang="en-US" sz="2400" dirty="0"/>
          </a:p>
          <a:p>
            <a:pPr lvl="1"/>
            <a:endParaRPr lang="en-US" sz="2000" dirty="0"/>
          </a:p>
          <a:p>
            <a:endParaRPr lang="en-US" dirty="0"/>
          </a:p>
          <a:p>
            <a:endParaRPr lang="en-US" dirty="0"/>
          </a:p>
          <a:p>
            <a:endParaRPr lang="en-US" dirty="0"/>
          </a:p>
        </p:txBody>
      </p:sp>
    </p:spTree>
    <p:extLst>
      <p:ext uri="{BB962C8B-B14F-4D97-AF65-F5344CB8AC3E}">
        <p14:creationId xmlns:p14="http://schemas.microsoft.com/office/powerpoint/2010/main" val="136824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A1C3-5D47-204B-A5E1-61C936CE90DA}"/>
              </a:ext>
            </a:extLst>
          </p:cNvPr>
          <p:cNvSpPr>
            <a:spLocks noGrp="1"/>
          </p:cNvSpPr>
          <p:nvPr>
            <p:ph type="title"/>
          </p:nvPr>
        </p:nvSpPr>
        <p:spPr/>
        <p:txBody>
          <a:bodyPr>
            <a:normAutofit/>
          </a:bodyPr>
          <a:lstStyle/>
          <a:p>
            <a:r>
              <a:rPr lang="en-US" sz="3200" dirty="0"/>
              <a:t>The kings and the content (chronologically)</a:t>
            </a:r>
          </a:p>
        </p:txBody>
      </p:sp>
      <p:sp>
        <p:nvSpPr>
          <p:cNvPr id="3" name="Content Placeholder 2">
            <a:extLst>
              <a:ext uri="{FF2B5EF4-FFF2-40B4-BE49-F238E27FC236}">
                <a16:creationId xmlns:a16="http://schemas.microsoft.com/office/drawing/2014/main" id="{D2CA29B5-510E-9D4A-B6B7-258D4054FE23}"/>
              </a:ext>
            </a:extLst>
          </p:cNvPr>
          <p:cNvSpPr>
            <a:spLocks noGrp="1"/>
          </p:cNvSpPr>
          <p:nvPr>
            <p:ph idx="1"/>
          </p:nvPr>
        </p:nvSpPr>
        <p:spPr>
          <a:xfrm>
            <a:off x="228600" y="1524001"/>
            <a:ext cx="8686800" cy="5178552"/>
          </a:xfrm>
        </p:spPr>
        <p:txBody>
          <a:bodyPr>
            <a:normAutofit lnSpcReduction="10000"/>
          </a:bodyPr>
          <a:lstStyle/>
          <a:p>
            <a:pPr marL="633222" indent="-514350">
              <a:buFont typeface="+mj-lt"/>
              <a:buAutoNum type="alphaUcPeriod"/>
            </a:pPr>
            <a:r>
              <a:rPr lang="en-US" sz="2400" b="1"/>
              <a:t>The reign of Nebuchadnezzar </a:t>
            </a:r>
            <a:r>
              <a:rPr lang="en-US" sz="2400"/>
              <a:t>(605-562 B.C.) </a:t>
            </a:r>
          </a:p>
          <a:p>
            <a:pPr marL="925830" lvl="1" indent="-514350">
              <a:buFont typeface="+mj-lt"/>
              <a:buAutoNum type="arabicPeriod"/>
            </a:pPr>
            <a:r>
              <a:rPr lang="en-US" sz="2000"/>
              <a:t>Chapter 1: Daniel raised to power (604 B.C.)</a:t>
            </a:r>
          </a:p>
          <a:p>
            <a:pPr marL="925830" lvl="1" indent="-514350">
              <a:buFont typeface="+mj-lt"/>
              <a:buAutoNum type="arabicPeriod"/>
            </a:pPr>
            <a:r>
              <a:rPr lang="en-US" sz="2000"/>
              <a:t>Chapter 2: The image dream (602 B.C.)</a:t>
            </a:r>
          </a:p>
          <a:p>
            <a:pPr marL="925830" lvl="1" indent="-514350">
              <a:buFont typeface="+mj-lt"/>
              <a:buAutoNum type="arabicPeriod"/>
            </a:pPr>
            <a:r>
              <a:rPr lang="en-US" sz="2000"/>
              <a:t>Chapter 3: The fiery furnace episode (circa 600 B.C.?)</a:t>
            </a:r>
          </a:p>
          <a:p>
            <a:pPr marL="925830" lvl="1" indent="-514350">
              <a:buFont typeface="+mj-lt"/>
              <a:buAutoNum type="arabicPeriod"/>
            </a:pPr>
            <a:r>
              <a:rPr lang="en-US" sz="2000"/>
              <a:t>Chapter 4: Th tree dream (circa 570 B.C.)</a:t>
            </a:r>
          </a:p>
          <a:p>
            <a:pPr marL="633222" indent="-514350">
              <a:buFont typeface="+mj-lt"/>
              <a:buAutoNum type="alphaUcPeriod"/>
            </a:pPr>
            <a:r>
              <a:rPr lang="en-US" sz="2400" b="1"/>
              <a:t>The reign of Nabonidus/Belshazzar </a:t>
            </a:r>
            <a:r>
              <a:rPr lang="en-US" sz="2400"/>
              <a:t>(556-539 B.C.)</a:t>
            </a:r>
          </a:p>
          <a:p>
            <a:pPr marL="925830" lvl="1" indent="-514350">
              <a:buFont typeface="+mj-lt"/>
              <a:buAutoNum type="arabicPeriod"/>
            </a:pPr>
            <a:r>
              <a:rPr lang="en-US" sz="2000"/>
              <a:t>Chapter 7: Vision of four beasts (circa 553 B.C.)</a:t>
            </a:r>
          </a:p>
          <a:p>
            <a:pPr marL="925830" lvl="1" indent="-514350">
              <a:buFont typeface="+mj-lt"/>
              <a:buAutoNum type="arabicPeriod"/>
            </a:pPr>
            <a:r>
              <a:rPr lang="en-US" sz="2000"/>
              <a:t>Chapter 8: Vison of the ram and goat (circa 551 B.C.)</a:t>
            </a:r>
          </a:p>
          <a:p>
            <a:pPr marL="925830" lvl="1" indent="-514350">
              <a:buFont typeface="+mj-lt"/>
              <a:buAutoNum type="arabicPeriod"/>
            </a:pPr>
            <a:r>
              <a:rPr lang="en-US" sz="2000"/>
              <a:t>Chapter 5: Handwriting on the wall (539 B.C.)</a:t>
            </a:r>
          </a:p>
          <a:p>
            <a:pPr marL="633222" indent="-514350">
              <a:buFont typeface="+mj-lt"/>
              <a:buAutoNum type="alphaUcPeriod"/>
            </a:pPr>
            <a:r>
              <a:rPr lang="en-US" sz="2400" b="1"/>
              <a:t>The reign of Cyrus / Darius </a:t>
            </a:r>
            <a:r>
              <a:rPr lang="en-US" sz="2400"/>
              <a:t>(539-530 B.C.)</a:t>
            </a:r>
          </a:p>
          <a:p>
            <a:pPr marL="925830" lvl="1" indent="-514350">
              <a:buFont typeface="+mj-lt"/>
              <a:buAutoNum type="arabicPeriod"/>
            </a:pPr>
            <a:r>
              <a:rPr lang="en-US" sz="2000"/>
              <a:t>Chapter 9: Vision of seventy weeks (538 B.C.)</a:t>
            </a:r>
          </a:p>
          <a:p>
            <a:pPr marL="925830" lvl="1" indent="-514350">
              <a:buFont typeface="+mj-lt"/>
              <a:buAutoNum type="arabicPeriod"/>
            </a:pPr>
            <a:r>
              <a:rPr lang="en-US" sz="2000"/>
              <a:t>Chapter 6: The Lion’s den (537 B.C.)</a:t>
            </a:r>
          </a:p>
          <a:p>
            <a:pPr marL="925830" lvl="1" indent="-514350">
              <a:buFont typeface="+mj-lt"/>
              <a:buAutoNum type="arabicPeriod"/>
            </a:pPr>
            <a:r>
              <a:rPr lang="en-US" sz="2000"/>
              <a:t>Chapter 10-12: The final vision explained (536 B.C.) </a:t>
            </a:r>
          </a:p>
          <a:p>
            <a:pPr marL="925830" lvl="1" indent="-514350">
              <a:buFont typeface="+mj-lt"/>
              <a:buAutoNum type="arabicPeriod"/>
            </a:pPr>
            <a:endParaRPr lang="en-US" sz="2000"/>
          </a:p>
          <a:p>
            <a:pPr marL="411480" lvl="1" indent="0">
              <a:buNone/>
            </a:pPr>
            <a:r>
              <a:rPr lang="en-US" sz="2000"/>
              <a:t>**James E. Smith - </a:t>
            </a:r>
            <a:r>
              <a:rPr lang="en-US" sz="2000" i="1"/>
              <a:t>The Major Prophets, </a:t>
            </a:r>
            <a:r>
              <a:rPr lang="en-US" sz="2000"/>
              <a:t>Old Testament Survey Series</a:t>
            </a:r>
          </a:p>
          <a:p>
            <a:pPr marL="633222" indent="-514350">
              <a:buFont typeface="+mj-lt"/>
              <a:buAutoNum type="alphaUcPeriod"/>
            </a:pPr>
            <a:endParaRPr lang="en-US" sz="2400"/>
          </a:p>
        </p:txBody>
      </p:sp>
    </p:spTree>
    <p:extLst>
      <p:ext uri="{BB962C8B-B14F-4D97-AF65-F5344CB8AC3E}">
        <p14:creationId xmlns:p14="http://schemas.microsoft.com/office/powerpoint/2010/main" val="416834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E8789-5008-C248-90DB-D70C1C5797F4}"/>
              </a:ext>
            </a:extLst>
          </p:cNvPr>
          <p:cNvSpPr>
            <a:spLocks noGrp="1"/>
          </p:cNvSpPr>
          <p:nvPr>
            <p:ph type="title"/>
          </p:nvPr>
        </p:nvSpPr>
        <p:spPr/>
        <p:txBody>
          <a:bodyPr/>
          <a:lstStyle/>
          <a:p>
            <a:r>
              <a:rPr lang="en-US"/>
              <a:t>Brief Outline by Chapter</a:t>
            </a:r>
          </a:p>
        </p:txBody>
      </p:sp>
      <p:sp>
        <p:nvSpPr>
          <p:cNvPr id="3" name="Content Placeholder 2">
            <a:extLst>
              <a:ext uri="{FF2B5EF4-FFF2-40B4-BE49-F238E27FC236}">
                <a16:creationId xmlns:a16="http://schemas.microsoft.com/office/drawing/2014/main" id="{C1A4E385-425B-8040-9958-B324F73CA2BB}"/>
              </a:ext>
            </a:extLst>
          </p:cNvPr>
          <p:cNvSpPr>
            <a:spLocks noGrp="1"/>
          </p:cNvSpPr>
          <p:nvPr>
            <p:ph idx="1"/>
          </p:nvPr>
        </p:nvSpPr>
        <p:spPr>
          <a:xfrm>
            <a:off x="152400" y="1676400"/>
            <a:ext cx="8839200" cy="5181600"/>
          </a:xfrm>
        </p:spPr>
        <p:txBody>
          <a:bodyPr>
            <a:normAutofit lnSpcReduction="10000"/>
          </a:bodyPr>
          <a:lstStyle/>
          <a:p>
            <a:pPr marL="690372" indent="-571500">
              <a:buFont typeface="+mj-lt"/>
              <a:buAutoNum type="romanUcPeriod"/>
            </a:pPr>
            <a:r>
              <a:rPr lang="en-US" sz="2400"/>
              <a:t>Daniel and his friends’ dependence on God (1)</a:t>
            </a:r>
          </a:p>
          <a:p>
            <a:pPr marL="690372" indent="-571500">
              <a:buFont typeface="+mj-lt"/>
              <a:buAutoNum type="romanUcPeriod"/>
            </a:pPr>
            <a:r>
              <a:rPr lang="en-US" sz="2400"/>
              <a:t>Nebuchadnezzar’s great dream (2)</a:t>
            </a:r>
          </a:p>
          <a:p>
            <a:pPr marL="690372" indent="-571500">
              <a:buFont typeface="+mj-lt"/>
              <a:buAutoNum type="romanUcPeriod"/>
            </a:pPr>
            <a:r>
              <a:rPr lang="en-US" sz="2400"/>
              <a:t>The three friends’ facing a fiery furnace (3) </a:t>
            </a:r>
          </a:p>
          <a:p>
            <a:pPr marL="690372" indent="-571500">
              <a:buFont typeface="+mj-lt"/>
              <a:buAutoNum type="romanUcPeriod"/>
            </a:pPr>
            <a:r>
              <a:rPr lang="en-US" sz="2400"/>
              <a:t>Nebuchadnezzar’s dream with a warning (4)</a:t>
            </a:r>
          </a:p>
          <a:p>
            <a:pPr marL="690372" indent="-571500">
              <a:buFont typeface="+mj-lt"/>
              <a:buAutoNum type="romanUcPeriod"/>
            </a:pPr>
            <a:r>
              <a:rPr lang="en-US" sz="2400"/>
              <a:t>God’s message on the wall at Belshazzar’s feast (5)</a:t>
            </a:r>
          </a:p>
          <a:p>
            <a:pPr marL="690372" indent="-571500">
              <a:buFont typeface="+mj-lt"/>
              <a:buAutoNum type="romanUcPeriod"/>
            </a:pPr>
            <a:r>
              <a:rPr lang="en-US" sz="2400"/>
              <a:t>Daniel’s deliverance from the lion’s den (6)</a:t>
            </a:r>
          </a:p>
          <a:p>
            <a:pPr marL="690372" indent="-571500">
              <a:buFont typeface="+mj-lt"/>
              <a:buAutoNum type="romanUcPeriod"/>
            </a:pPr>
            <a:r>
              <a:rPr lang="en-US" sz="2400"/>
              <a:t>Daniel’s vision of the four beasts (7)</a:t>
            </a:r>
          </a:p>
          <a:p>
            <a:pPr marL="690372" indent="-571500">
              <a:buFont typeface="+mj-lt"/>
              <a:buAutoNum type="romanUcPeriod"/>
            </a:pPr>
            <a:r>
              <a:rPr lang="en-US" sz="2400"/>
              <a:t>Daniel’s vision of a ram and a goat (8)</a:t>
            </a:r>
          </a:p>
          <a:p>
            <a:pPr marL="690372" indent="-571500">
              <a:buFont typeface="+mj-lt"/>
              <a:buAutoNum type="romanUcPeriod"/>
            </a:pPr>
            <a:r>
              <a:rPr lang="en-US" sz="2400"/>
              <a:t>Daniel’s prayer for forgiveness and the prophecy of 70 weeks (9)</a:t>
            </a:r>
          </a:p>
          <a:p>
            <a:pPr marL="690372" indent="-571500">
              <a:buFont typeface="+mj-lt"/>
              <a:buAutoNum type="romanUcPeriod"/>
            </a:pPr>
            <a:r>
              <a:rPr lang="en-US" sz="2400"/>
              <a:t>Daniel’s prophecy and explanation (10)</a:t>
            </a:r>
          </a:p>
          <a:p>
            <a:pPr marL="690372" indent="-571500">
              <a:buFont typeface="+mj-lt"/>
              <a:buAutoNum type="romanUcPeriod"/>
            </a:pPr>
            <a:r>
              <a:rPr lang="en-US" sz="2400"/>
              <a:t>An understanding of the vision (11)</a:t>
            </a:r>
          </a:p>
          <a:p>
            <a:pPr marL="690372" indent="-571500">
              <a:buFont typeface="+mj-lt"/>
              <a:buAutoNum type="romanUcPeriod"/>
            </a:pPr>
            <a:r>
              <a:rPr lang="en-US" sz="2400"/>
              <a:t>The end of Daniel’s prophecy (12)</a:t>
            </a:r>
          </a:p>
          <a:p>
            <a:pPr marL="690372" indent="-571500">
              <a:buFont typeface="+mj-lt"/>
              <a:buAutoNum type="romanUcPeriod"/>
            </a:pPr>
            <a:endParaRPr lang="en-US" sz="2400"/>
          </a:p>
          <a:p>
            <a:pPr marL="411480" lvl="1" indent="0">
              <a:buNone/>
            </a:pPr>
            <a:r>
              <a:rPr lang="en-US" sz="2000"/>
              <a:t>Note: From Truth for Today Commentary, </a:t>
            </a:r>
            <a:r>
              <a:rPr lang="en-US" sz="2000" i="1"/>
              <a:t>Daniel, </a:t>
            </a:r>
            <a:r>
              <a:rPr lang="en-US" sz="2000" u="sng"/>
              <a:t>page 22.  </a:t>
            </a:r>
          </a:p>
          <a:p>
            <a:pPr marL="690372" indent="-571500">
              <a:buFont typeface="+mj-lt"/>
              <a:buAutoNum type="romanUcPeriod"/>
            </a:pPr>
            <a:endParaRPr lang="en-US" sz="2400"/>
          </a:p>
          <a:p>
            <a:pPr marL="690372" indent="-571500">
              <a:buFont typeface="+mj-lt"/>
              <a:buAutoNum type="romanUcPeriod"/>
            </a:pPr>
            <a:endParaRPr lang="en-US" sz="2400"/>
          </a:p>
          <a:p>
            <a:pPr marL="690372" indent="-571500">
              <a:buFont typeface="+mj-lt"/>
              <a:buAutoNum type="romanUcPeriod"/>
            </a:pPr>
            <a:endParaRPr lang="en-US" sz="2400"/>
          </a:p>
          <a:p>
            <a:pPr marL="690372" indent="-571500">
              <a:buFont typeface="+mj-lt"/>
              <a:buAutoNum type="romanUcPeriod"/>
            </a:pPr>
            <a:endParaRPr lang="en-US" sz="2400"/>
          </a:p>
        </p:txBody>
      </p:sp>
    </p:spTree>
    <p:extLst>
      <p:ext uri="{BB962C8B-B14F-4D97-AF65-F5344CB8AC3E}">
        <p14:creationId xmlns:p14="http://schemas.microsoft.com/office/powerpoint/2010/main" val="67727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0A520578-289C-B64E-909E-2DF202DE16C3}"/>
              </a:ext>
            </a:extLst>
          </p:cNvPr>
          <p:cNvPicPr>
            <a:picLocks noGrp="1" noChangeAspect="1"/>
          </p:cNvPicPr>
          <p:nvPr>
            <p:ph idx="4294967295"/>
          </p:nvPr>
        </p:nvPicPr>
        <p:blipFill>
          <a:blip r:embed="rId3"/>
          <a:stretch>
            <a:fillRect/>
          </a:stretch>
        </p:blipFill>
        <p:spPr>
          <a:xfrm>
            <a:off x="3962400" y="491627"/>
            <a:ext cx="4800600" cy="5832974"/>
          </a:xfrm>
        </p:spPr>
      </p:pic>
      <p:sp>
        <p:nvSpPr>
          <p:cNvPr id="15" name="TextBox 14">
            <a:extLst>
              <a:ext uri="{FF2B5EF4-FFF2-40B4-BE49-F238E27FC236}">
                <a16:creationId xmlns:a16="http://schemas.microsoft.com/office/drawing/2014/main" id="{E3AD2797-1812-FD4C-8768-9FD474908B75}"/>
              </a:ext>
            </a:extLst>
          </p:cNvPr>
          <p:cNvSpPr txBox="1"/>
          <p:nvPr/>
        </p:nvSpPr>
        <p:spPr>
          <a:xfrm>
            <a:off x="152400" y="322958"/>
            <a:ext cx="3657600" cy="6001643"/>
          </a:xfrm>
          <a:prstGeom prst="rect">
            <a:avLst/>
          </a:prstGeom>
          <a:solidFill>
            <a:schemeClr val="bg1"/>
          </a:solidFill>
          <a:ln w="76200">
            <a:solidFill>
              <a:srgbClr val="FFC000"/>
            </a:solidFill>
          </a:ln>
        </p:spPr>
        <p:txBody>
          <a:bodyPr wrap="square" rtlCol="0">
            <a:spAutoFit/>
          </a:bodyPr>
          <a:lstStyle/>
          <a:p>
            <a:r>
              <a:rPr lang="en-US" sz="1200"/>
              <a:t>36 “This was the dream. Now we will tell the king its interpretation. 37 You, O king, the king of kings, to whom the God of heaven has given the kingdom, the power, and the might, and the glory, 38 and into whose hand he has given, wherever they dwell, the children of man, the beasts of the field, and the birds of the heavens, making you rule over them all—you are the head of gold. 39 Another kingdom inferior to you shall arise after you, and yet a third kingdom of bronze, which shall rule over all the earth. 40 And there shall be a fourth kingdom, strong as iron, because iron breaks to pieces and shatters all things. And like iron that crushes, it shall break and crush all these. 41 And as you saw the feet and toes, partly of potter's clay and partly of iron, it shall be a divided kingdom, but some of the firmness of iron shall be in it, just as you saw iron mixed with the soft clay. 42 And as the toes of the feet were partly iron and partly clay, so the kingdom shall be partly strong and partly brittle. 43 As you saw the iron mixed with soft clay, so they will mix with one another in marriage,[c] but they will not hold together, just as iron does not mix with clay. 44 And in the days of those kings the God of heaven will set up a kingdom that shall never be destroyed, nor shall the kingdom be left to another people. It shall break in pieces all these kingdoms and bring them to an end, and it shall stand forever, 45 just as you saw that a stone was cut from a mountain by no human hand, and that it broke in pieces the iron, the bronze, the clay, the silver, and the gold. A great God has made known to the king what shall be after this. The dream is certain, and its interpretation sure. (Dan. 2:36-45)</a:t>
            </a:r>
          </a:p>
        </p:txBody>
      </p:sp>
    </p:spTree>
    <p:extLst>
      <p:ext uri="{BB962C8B-B14F-4D97-AF65-F5344CB8AC3E}">
        <p14:creationId xmlns:p14="http://schemas.microsoft.com/office/powerpoint/2010/main" val="1453877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85D320F-51DA-E34E-84F9-DF8E6E65B831}"/>
              </a:ext>
            </a:extLst>
          </p:cNvPr>
          <p:cNvGraphicFramePr>
            <a:graphicFrameLocks noGrp="1"/>
          </p:cNvGraphicFramePr>
          <p:nvPr>
            <p:extLst>
              <p:ext uri="{D42A27DB-BD31-4B8C-83A1-F6EECF244321}">
                <p14:modId xmlns:p14="http://schemas.microsoft.com/office/powerpoint/2010/main" val="3074743249"/>
              </p:ext>
            </p:extLst>
          </p:nvPr>
        </p:nvGraphicFramePr>
        <p:xfrm>
          <a:off x="609600" y="1143000"/>
          <a:ext cx="7772400" cy="432816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248054577"/>
                    </a:ext>
                  </a:extLst>
                </a:gridCol>
                <a:gridCol w="2590800">
                  <a:extLst>
                    <a:ext uri="{9D8B030D-6E8A-4147-A177-3AD203B41FA5}">
                      <a16:colId xmlns:a16="http://schemas.microsoft.com/office/drawing/2014/main" val="1612883866"/>
                    </a:ext>
                  </a:extLst>
                </a:gridCol>
                <a:gridCol w="2590800">
                  <a:extLst>
                    <a:ext uri="{9D8B030D-6E8A-4147-A177-3AD203B41FA5}">
                      <a16:colId xmlns:a16="http://schemas.microsoft.com/office/drawing/2014/main" val="4131834062"/>
                    </a:ext>
                  </a:extLst>
                </a:gridCol>
              </a:tblGrid>
              <a:tr h="722798">
                <a:tc>
                  <a:txBody>
                    <a:bodyPr/>
                    <a:lstStyle/>
                    <a:p>
                      <a:r>
                        <a:rPr lang="en-US" sz="2400"/>
                        <a:t>The Dream - Chapter 2</a:t>
                      </a:r>
                    </a:p>
                  </a:txBody>
                  <a:tcPr/>
                </a:tc>
                <a:tc>
                  <a:txBody>
                    <a:bodyPr/>
                    <a:lstStyle/>
                    <a:p>
                      <a:pPr algn="ctr"/>
                      <a:r>
                        <a:rPr lang="en-US" sz="2400"/>
                        <a:t>Kingdom</a:t>
                      </a:r>
                    </a:p>
                  </a:txBody>
                  <a:tcPr/>
                </a:tc>
                <a:tc>
                  <a:txBody>
                    <a:bodyPr/>
                    <a:lstStyle/>
                    <a:p>
                      <a:pPr algn="ctr"/>
                      <a:r>
                        <a:rPr lang="en-US" sz="2400"/>
                        <a:t>The vision - Chapter 7</a:t>
                      </a:r>
                    </a:p>
                  </a:txBody>
                  <a:tcPr/>
                </a:tc>
                <a:extLst>
                  <a:ext uri="{0D108BD9-81ED-4DB2-BD59-A6C34878D82A}">
                    <a16:rowId xmlns:a16="http://schemas.microsoft.com/office/drawing/2014/main" val="4149731853"/>
                  </a:ext>
                </a:extLst>
              </a:tr>
              <a:tr h="374616">
                <a:tc>
                  <a:txBody>
                    <a:bodyPr/>
                    <a:lstStyle/>
                    <a:p>
                      <a:r>
                        <a:rPr lang="en-US" sz="2000" b="1"/>
                        <a:t>Head of gold</a:t>
                      </a:r>
                    </a:p>
                  </a:txBody>
                  <a:tcPr/>
                </a:tc>
                <a:tc>
                  <a:txBody>
                    <a:bodyPr/>
                    <a:lstStyle/>
                    <a:p>
                      <a:r>
                        <a:rPr lang="en-US" sz="2000" b="1"/>
                        <a:t>Babylonian</a:t>
                      </a:r>
                    </a:p>
                  </a:txBody>
                  <a:tcPr/>
                </a:tc>
                <a:tc>
                  <a:txBody>
                    <a:bodyPr/>
                    <a:lstStyle/>
                    <a:p>
                      <a:r>
                        <a:rPr lang="en-US" sz="2000" b="1"/>
                        <a:t>Lion with the wings of an eagle</a:t>
                      </a:r>
                    </a:p>
                  </a:txBody>
                  <a:tcPr/>
                </a:tc>
                <a:extLst>
                  <a:ext uri="{0D108BD9-81ED-4DB2-BD59-A6C34878D82A}">
                    <a16:rowId xmlns:a16="http://schemas.microsoft.com/office/drawing/2014/main" val="3257723138"/>
                  </a:ext>
                </a:extLst>
              </a:tr>
              <a:tr h="374616">
                <a:tc>
                  <a:txBody>
                    <a:bodyPr/>
                    <a:lstStyle/>
                    <a:p>
                      <a:r>
                        <a:rPr lang="en-US" sz="2000" b="1"/>
                        <a:t>Chest &amp; arms of silver</a:t>
                      </a:r>
                    </a:p>
                  </a:txBody>
                  <a:tcPr/>
                </a:tc>
                <a:tc>
                  <a:txBody>
                    <a:bodyPr/>
                    <a:lstStyle/>
                    <a:p>
                      <a:r>
                        <a:rPr lang="en-US" sz="2000" b="1" err="1"/>
                        <a:t>Medo</a:t>
                      </a:r>
                      <a:r>
                        <a:rPr lang="en-US" sz="2000" b="1"/>
                        <a:t>-Persian</a:t>
                      </a:r>
                    </a:p>
                  </a:txBody>
                  <a:tcPr/>
                </a:tc>
                <a:tc>
                  <a:txBody>
                    <a:bodyPr/>
                    <a:lstStyle/>
                    <a:p>
                      <a:r>
                        <a:rPr lang="en-US" sz="2000" b="1"/>
                        <a:t>Bears with ribs in his mouth</a:t>
                      </a:r>
                    </a:p>
                  </a:txBody>
                  <a:tcPr/>
                </a:tc>
                <a:extLst>
                  <a:ext uri="{0D108BD9-81ED-4DB2-BD59-A6C34878D82A}">
                    <a16:rowId xmlns:a16="http://schemas.microsoft.com/office/drawing/2014/main" val="4070453419"/>
                  </a:ext>
                </a:extLst>
              </a:tr>
              <a:tr h="374616">
                <a:tc>
                  <a:txBody>
                    <a:bodyPr/>
                    <a:lstStyle/>
                    <a:p>
                      <a:r>
                        <a:rPr lang="en-US" sz="2000" b="1"/>
                        <a:t>Belly &amp; thighs of bronze</a:t>
                      </a:r>
                    </a:p>
                  </a:txBody>
                  <a:tcPr/>
                </a:tc>
                <a:tc>
                  <a:txBody>
                    <a:bodyPr/>
                    <a:lstStyle/>
                    <a:p>
                      <a:r>
                        <a:rPr lang="en-US" sz="2000" b="1"/>
                        <a:t>Greek</a:t>
                      </a:r>
                    </a:p>
                  </a:txBody>
                  <a:tcPr/>
                </a:tc>
                <a:tc>
                  <a:txBody>
                    <a:bodyPr/>
                    <a:lstStyle/>
                    <a:p>
                      <a:r>
                        <a:rPr lang="en-US" sz="2000" b="1"/>
                        <a:t>Leopard with four heads &amp; wings </a:t>
                      </a:r>
                    </a:p>
                  </a:txBody>
                  <a:tcPr/>
                </a:tc>
                <a:extLst>
                  <a:ext uri="{0D108BD9-81ED-4DB2-BD59-A6C34878D82A}">
                    <a16:rowId xmlns:a16="http://schemas.microsoft.com/office/drawing/2014/main" val="485188003"/>
                  </a:ext>
                </a:extLst>
              </a:tr>
              <a:tr h="374616">
                <a:tc>
                  <a:txBody>
                    <a:bodyPr/>
                    <a:lstStyle/>
                    <a:p>
                      <a:r>
                        <a:rPr lang="en-US" sz="2000" b="1"/>
                        <a:t>Legs of iron &amp; feet of iron &amp; clay</a:t>
                      </a:r>
                    </a:p>
                  </a:txBody>
                  <a:tcPr/>
                </a:tc>
                <a:tc>
                  <a:txBody>
                    <a:bodyPr/>
                    <a:lstStyle/>
                    <a:p>
                      <a:r>
                        <a:rPr lang="en-US" sz="2000" b="1"/>
                        <a:t>Roman</a:t>
                      </a:r>
                    </a:p>
                  </a:txBody>
                  <a:tcPr/>
                </a:tc>
                <a:tc>
                  <a:txBody>
                    <a:bodyPr/>
                    <a:lstStyle/>
                    <a:p>
                      <a:r>
                        <a:rPr lang="en-US" sz="2000" b="1"/>
                        <a:t>Beast with iron teeth &amp; ten </a:t>
                      </a:r>
                      <a:r>
                        <a:rPr lang="en-US" sz="2000" b="1" err="1"/>
                        <a:t>hrons</a:t>
                      </a:r>
                      <a:endParaRPr lang="en-US" sz="2000" b="1"/>
                    </a:p>
                  </a:txBody>
                  <a:tcPr/>
                </a:tc>
                <a:extLst>
                  <a:ext uri="{0D108BD9-81ED-4DB2-BD59-A6C34878D82A}">
                    <a16:rowId xmlns:a16="http://schemas.microsoft.com/office/drawing/2014/main" val="1728688556"/>
                  </a:ext>
                </a:extLst>
              </a:tr>
              <a:tr h="374616">
                <a:tc>
                  <a:txBody>
                    <a:bodyPr/>
                    <a:lstStyle/>
                    <a:p>
                      <a:r>
                        <a:rPr lang="en-US" sz="2000" b="1"/>
                        <a:t>Rock/mountain</a:t>
                      </a:r>
                    </a:p>
                  </a:txBody>
                  <a:tcPr/>
                </a:tc>
                <a:tc>
                  <a:txBody>
                    <a:bodyPr/>
                    <a:lstStyle/>
                    <a:p>
                      <a:r>
                        <a:rPr lang="en-US" sz="2000" b="1"/>
                        <a:t>Eternal Kingdom</a:t>
                      </a:r>
                    </a:p>
                  </a:txBody>
                  <a:tcPr/>
                </a:tc>
                <a:tc>
                  <a:txBody>
                    <a:bodyPr/>
                    <a:lstStyle/>
                    <a:p>
                      <a:r>
                        <a:rPr lang="en-US" sz="2000" b="1"/>
                        <a:t>Eternal kingdom &amp; the Son of Man</a:t>
                      </a:r>
                    </a:p>
                  </a:txBody>
                  <a:tcPr/>
                </a:tc>
                <a:extLst>
                  <a:ext uri="{0D108BD9-81ED-4DB2-BD59-A6C34878D82A}">
                    <a16:rowId xmlns:a16="http://schemas.microsoft.com/office/drawing/2014/main" val="1204828009"/>
                  </a:ext>
                </a:extLst>
              </a:tr>
            </a:tbl>
          </a:graphicData>
        </a:graphic>
      </p:graphicFrame>
      <p:sp>
        <p:nvSpPr>
          <p:cNvPr id="3" name="TextBox 2">
            <a:extLst>
              <a:ext uri="{FF2B5EF4-FFF2-40B4-BE49-F238E27FC236}">
                <a16:creationId xmlns:a16="http://schemas.microsoft.com/office/drawing/2014/main" id="{72419C50-7C82-1642-8BFF-D4C605F217C1}"/>
              </a:ext>
            </a:extLst>
          </p:cNvPr>
          <p:cNvSpPr txBox="1"/>
          <p:nvPr/>
        </p:nvSpPr>
        <p:spPr>
          <a:xfrm>
            <a:off x="506567" y="381000"/>
            <a:ext cx="7978466" cy="523220"/>
          </a:xfrm>
          <a:prstGeom prst="rect">
            <a:avLst/>
          </a:prstGeom>
          <a:noFill/>
        </p:spPr>
        <p:txBody>
          <a:bodyPr wrap="none" rtlCol="0">
            <a:spAutoFit/>
          </a:bodyPr>
          <a:lstStyle/>
          <a:p>
            <a:r>
              <a:rPr lang="en-US" sz="2800" b="1">
                <a:latin typeface="Aharoni" panose="02010803020104030203" pitchFamily="2" charset="-79"/>
                <a:cs typeface="Aharoni" panose="02010803020104030203" pitchFamily="2" charset="-79"/>
              </a:rPr>
              <a:t>The Statute of Daniel 2 &amp; the Beasts of Daniel 7</a:t>
            </a:r>
          </a:p>
        </p:txBody>
      </p:sp>
      <p:sp>
        <p:nvSpPr>
          <p:cNvPr id="4" name="TextBox 3">
            <a:extLst>
              <a:ext uri="{FF2B5EF4-FFF2-40B4-BE49-F238E27FC236}">
                <a16:creationId xmlns:a16="http://schemas.microsoft.com/office/drawing/2014/main" id="{3E23E80B-C92C-4A4B-B7F5-57B947DFAA5A}"/>
              </a:ext>
            </a:extLst>
          </p:cNvPr>
          <p:cNvSpPr txBox="1"/>
          <p:nvPr/>
        </p:nvSpPr>
        <p:spPr>
          <a:xfrm>
            <a:off x="599607" y="5548239"/>
            <a:ext cx="7772400" cy="1323439"/>
          </a:xfrm>
          <a:prstGeom prst="rect">
            <a:avLst/>
          </a:prstGeom>
          <a:noFill/>
        </p:spPr>
        <p:txBody>
          <a:bodyPr wrap="square" rtlCol="0">
            <a:spAutoFit/>
          </a:bodyPr>
          <a:lstStyle/>
          <a:p>
            <a:r>
              <a:rPr lang="en-US" sz="2000" b="1"/>
              <a:t>The “Ancient of Days” (Yahweh) brought judgment on the fourth beast (7:11, 26).  In Revelation, a similar picture of the “Ancient of Days” is given in relation to the “son of man” (Rev. 1:13-16; see Dan. 7:13-14).   </a:t>
            </a:r>
          </a:p>
        </p:txBody>
      </p:sp>
    </p:spTree>
    <p:extLst>
      <p:ext uri="{BB962C8B-B14F-4D97-AF65-F5344CB8AC3E}">
        <p14:creationId xmlns:p14="http://schemas.microsoft.com/office/powerpoint/2010/main" val="4199926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798A2-350B-0E4D-B4AD-F5551F521877}"/>
              </a:ext>
            </a:extLst>
          </p:cNvPr>
          <p:cNvSpPr>
            <a:spLocks noGrp="1"/>
          </p:cNvSpPr>
          <p:nvPr>
            <p:ph type="title"/>
          </p:nvPr>
        </p:nvSpPr>
        <p:spPr/>
        <p:txBody>
          <a:bodyPr>
            <a:normAutofit/>
          </a:bodyPr>
          <a:lstStyle/>
          <a:p>
            <a:r>
              <a:rPr lang="en-US" sz="3200"/>
              <a:t>The “end times” application (11:40; </a:t>
            </a:r>
            <a:r>
              <a:rPr lang="en-US" sz="3200" err="1"/>
              <a:t>ch.</a:t>
            </a:r>
            <a:r>
              <a:rPr lang="en-US" sz="3200"/>
              <a:t> 12).  </a:t>
            </a:r>
          </a:p>
        </p:txBody>
      </p:sp>
      <p:sp>
        <p:nvSpPr>
          <p:cNvPr id="3" name="Content Placeholder 2">
            <a:extLst>
              <a:ext uri="{FF2B5EF4-FFF2-40B4-BE49-F238E27FC236}">
                <a16:creationId xmlns:a16="http://schemas.microsoft.com/office/drawing/2014/main" id="{2AB4FB2D-9A40-1F42-BB0B-CFF1F322F76E}"/>
              </a:ext>
            </a:extLst>
          </p:cNvPr>
          <p:cNvSpPr>
            <a:spLocks noGrp="1"/>
          </p:cNvSpPr>
          <p:nvPr>
            <p:ph idx="1"/>
          </p:nvPr>
        </p:nvSpPr>
        <p:spPr/>
        <p:txBody>
          <a:bodyPr/>
          <a:lstStyle/>
          <a:p>
            <a:r>
              <a:rPr lang="en-US" sz="2400"/>
              <a:t>We are immediately reminded of the truth that God will protect His people (12:1a.). </a:t>
            </a:r>
          </a:p>
          <a:p>
            <a:r>
              <a:rPr lang="en-US" sz="2400"/>
              <a:t> We are reminded that hard times will precede the end (12:1b).  </a:t>
            </a:r>
          </a:p>
          <a:p>
            <a:r>
              <a:rPr lang="en-US" sz="2400"/>
              <a:t>We can be sure that God will claim His own (12:1c).  </a:t>
            </a:r>
          </a:p>
          <a:p>
            <a:endParaRPr lang="en-US"/>
          </a:p>
        </p:txBody>
      </p:sp>
      <p:sp>
        <p:nvSpPr>
          <p:cNvPr id="4" name="TextBox 3">
            <a:extLst>
              <a:ext uri="{FF2B5EF4-FFF2-40B4-BE49-F238E27FC236}">
                <a16:creationId xmlns:a16="http://schemas.microsoft.com/office/drawing/2014/main" id="{48E2FA0B-66A2-4F48-975B-424B444AF664}"/>
              </a:ext>
            </a:extLst>
          </p:cNvPr>
          <p:cNvSpPr txBox="1"/>
          <p:nvPr/>
        </p:nvSpPr>
        <p:spPr>
          <a:xfrm>
            <a:off x="457200" y="4127969"/>
            <a:ext cx="7957131" cy="1938992"/>
          </a:xfrm>
          <a:prstGeom prst="rect">
            <a:avLst/>
          </a:prstGeom>
          <a:noFill/>
          <a:ln w="76200">
            <a:solidFill>
              <a:srgbClr val="FFC000"/>
            </a:solidFill>
          </a:ln>
        </p:spPr>
        <p:txBody>
          <a:bodyPr wrap="square" rtlCol="0">
            <a:spAutoFit/>
          </a:bodyPr>
          <a:lstStyle/>
          <a:p>
            <a:r>
              <a:rPr lang="en-US" sz="2400" dirty="0"/>
              <a:t>“At that time shall arise Michael, the great prince who has charge of your people. And there shall be a time of trouble, such as never has been since there was a nation till that time. But at that time your people shall be delivered, everyone whose name shall be found written in the book” (12:1)</a:t>
            </a:r>
          </a:p>
        </p:txBody>
      </p:sp>
    </p:spTree>
    <p:extLst>
      <p:ext uri="{BB962C8B-B14F-4D97-AF65-F5344CB8AC3E}">
        <p14:creationId xmlns:p14="http://schemas.microsoft.com/office/powerpoint/2010/main" val="121735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873103499"/>
              </p:ext>
            </p:extLst>
          </p:nvPr>
        </p:nvGraphicFramePr>
        <p:xfrm>
          <a:off x="0" y="0"/>
          <a:ext cx="9212267" cy="70695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a:t>Period</a:t>
                      </a:r>
                      <a:endParaRPr lang="en-US" sz="140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a:t>History Covered</a:t>
                      </a:r>
                    </a:p>
                  </a:txBody>
                  <a:tcPr marL="68580" marR="68580" marT="34290" marB="34290"/>
                </a:tc>
                <a:tc>
                  <a:txBody>
                    <a:bodyPr/>
                    <a:lstStyle/>
                    <a:p>
                      <a:pPr algn="ctr"/>
                      <a:r>
                        <a:rPr lang="en-US" sz="1400"/>
                        <a:t>Scriptures</a:t>
                      </a:r>
                    </a:p>
                  </a:txBody>
                  <a:tcPr marL="68580" marR="68580" marT="34290" marB="34290"/>
                </a:tc>
                <a:tc>
                  <a:txBody>
                    <a:bodyPr/>
                    <a:lstStyle/>
                    <a:p>
                      <a:pPr algn="ctr"/>
                      <a:r>
                        <a:rPr lang="en-US" sz="1400"/>
                        <a:t>Years</a:t>
                      </a:r>
                    </a:p>
                  </a:txBody>
                  <a:tcPr marL="68580" marR="68580" marT="34290" marB="34290"/>
                </a:tc>
                <a:tc>
                  <a:txBody>
                    <a:bodyPr/>
                    <a:lstStyle/>
                    <a:p>
                      <a:pPr algn="ctr"/>
                      <a:r>
                        <a:rPr lang="en-US" sz="140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a:t>Antediluvian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Creation to</a:t>
                      </a:r>
                      <a:r>
                        <a:rPr lang="en-US" sz="1300" b="1" baseline="0"/>
                        <a:t> the Flood</a:t>
                      </a:r>
                      <a:endParaRPr lang="en-US" sz="1300" b="1"/>
                    </a:p>
                  </a:txBody>
                  <a:tcPr marL="68580" marR="68580" marT="34290" marB="34290">
                    <a:solidFill>
                      <a:schemeClr val="bg2"/>
                    </a:solidFill>
                  </a:tcPr>
                </a:tc>
                <a:tc>
                  <a:txBody>
                    <a:bodyPr/>
                    <a:lstStyle/>
                    <a:p>
                      <a:r>
                        <a:rPr lang="en-US" sz="1300" b="1"/>
                        <a:t>Gen. 1-7</a:t>
                      </a:r>
                    </a:p>
                  </a:txBody>
                  <a:tcPr marL="68580" marR="68580" marT="34290" marB="34290">
                    <a:solidFill>
                      <a:schemeClr val="bg2"/>
                    </a:solidFill>
                  </a:tcPr>
                </a:tc>
                <a:tc>
                  <a:txBody>
                    <a:bodyPr/>
                    <a:lstStyle/>
                    <a:p>
                      <a:pPr algn="ctr"/>
                      <a:r>
                        <a:rPr lang="en-US" sz="1300" b="1"/>
                        <a:t>1656</a:t>
                      </a:r>
                    </a:p>
                  </a:txBody>
                  <a:tcPr marL="68580" marR="68580" marT="34290" marB="34290">
                    <a:solidFill>
                      <a:schemeClr val="bg2"/>
                    </a:solidFill>
                  </a:tcPr>
                </a:tc>
                <a:tc>
                  <a:txBody>
                    <a:bodyPr/>
                    <a:lstStyle/>
                    <a:p>
                      <a:r>
                        <a:rPr lang="en-US" sz="1300" b="1"/>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a:t>Postdiluvian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flood</a:t>
                      </a:r>
                      <a:r>
                        <a:rPr lang="en-US" sz="1300" b="1" baseline="0"/>
                        <a:t> to call of Abraham</a:t>
                      </a:r>
                      <a:endParaRPr lang="en-US" sz="1300" b="1"/>
                    </a:p>
                  </a:txBody>
                  <a:tcPr marL="68580" marR="68580" marT="34290" marB="34290">
                    <a:solidFill>
                      <a:schemeClr val="bg2"/>
                    </a:solidFill>
                  </a:tcPr>
                </a:tc>
                <a:tc>
                  <a:txBody>
                    <a:bodyPr/>
                    <a:lstStyle/>
                    <a:p>
                      <a:r>
                        <a:rPr lang="en-US" sz="1300" b="1"/>
                        <a:t>Gen. 8-!1</a:t>
                      </a:r>
                    </a:p>
                  </a:txBody>
                  <a:tcPr marL="68580" marR="68580" marT="34290" marB="34290">
                    <a:solidFill>
                      <a:schemeClr val="bg2"/>
                    </a:solidFill>
                  </a:tcPr>
                </a:tc>
                <a:tc>
                  <a:txBody>
                    <a:bodyPr/>
                    <a:lstStyle/>
                    <a:p>
                      <a:pPr algn="ctr"/>
                      <a:r>
                        <a:rPr lang="en-US" sz="1300" b="1"/>
                        <a:t>427</a:t>
                      </a:r>
                    </a:p>
                  </a:txBody>
                  <a:tcPr marL="68580" marR="68580" marT="34290" marB="34290">
                    <a:solidFill>
                      <a:schemeClr val="bg2"/>
                    </a:solidFill>
                  </a:tcPr>
                </a:tc>
                <a:tc>
                  <a:txBody>
                    <a:bodyPr/>
                    <a:lstStyle/>
                    <a:p>
                      <a:r>
                        <a:rPr lang="en-US" sz="1300" b="1"/>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a:t>Patriarchal</a:t>
                      </a:r>
                      <a:r>
                        <a:rPr lang="en-US" sz="1300" b="1" baseline="0"/>
                        <a:t> </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the call of</a:t>
                      </a:r>
                      <a:r>
                        <a:rPr lang="en-US" sz="1300" b="1" baseline="0"/>
                        <a:t> Abraham to Egyptian Bondage </a:t>
                      </a:r>
                      <a:endParaRPr lang="en-US" sz="1300" b="1"/>
                    </a:p>
                  </a:txBody>
                  <a:tcPr marL="68580" marR="68580" marT="34290" marB="34290">
                    <a:solidFill>
                      <a:schemeClr val="bg2"/>
                    </a:solidFill>
                  </a:tcPr>
                </a:tc>
                <a:tc>
                  <a:txBody>
                    <a:bodyPr/>
                    <a:lstStyle/>
                    <a:p>
                      <a:r>
                        <a:rPr lang="en-US" sz="1300" b="1"/>
                        <a:t>Gen. 12-45</a:t>
                      </a:r>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a:t>Egyptian Bondage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Egyptian Bondage to the Exodus</a:t>
                      </a:r>
                      <a:endParaRPr lang="en-US" sz="1300" b="1"/>
                    </a:p>
                  </a:txBody>
                  <a:tcPr marL="68580" marR="68580" marT="34290" marB="34290">
                    <a:solidFill>
                      <a:schemeClr val="bg2"/>
                    </a:solidFill>
                  </a:tcPr>
                </a:tc>
                <a:tc>
                  <a:txBody>
                    <a:bodyPr/>
                    <a:lstStyle/>
                    <a:p>
                      <a:r>
                        <a:rPr lang="en-US" sz="1300" b="1"/>
                        <a:t>Gen.</a:t>
                      </a:r>
                      <a:r>
                        <a:rPr lang="en-US" sz="1300" b="1" baseline="0"/>
                        <a:t> 46-Ex. 11</a:t>
                      </a:r>
                      <a:endParaRPr lang="en-US" sz="1300" b="1"/>
                    </a:p>
                  </a:txBody>
                  <a:tcPr marL="68580" marR="68580" marT="34290" marB="34290">
                    <a:solidFill>
                      <a:schemeClr val="bg2"/>
                    </a:solidFill>
                  </a:tcPr>
                </a:tc>
                <a:tc>
                  <a:txBody>
                    <a:bodyPr/>
                    <a:lstStyle/>
                    <a:p>
                      <a:pPr algn="ctr"/>
                      <a:r>
                        <a:rPr lang="en-US" sz="1300" b="1"/>
                        <a:t>215</a:t>
                      </a:r>
                    </a:p>
                  </a:txBody>
                  <a:tcPr marL="68580" marR="68580" marT="34290" marB="34290">
                    <a:solidFill>
                      <a:schemeClr val="bg2"/>
                    </a:solidFill>
                  </a:tcPr>
                </a:tc>
                <a:tc>
                  <a:txBody>
                    <a:bodyPr/>
                    <a:lstStyle/>
                    <a:p>
                      <a:r>
                        <a:rPr lang="en-US" sz="1300" b="1"/>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a:t>Wilderness Wanderings</a:t>
                      </a:r>
                      <a:endParaRPr lang="en-US" sz="14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a:t>From Exodus to crossing of the Jordan</a:t>
                      </a:r>
                    </a:p>
                  </a:txBody>
                  <a:tcPr marL="68580" marR="68580" marT="34290" marB="34290">
                    <a:solidFill>
                      <a:schemeClr val="bg2"/>
                    </a:solidFill>
                  </a:tcPr>
                </a:tc>
                <a:tc>
                  <a:txBody>
                    <a:bodyPr/>
                    <a:lstStyle/>
                    <a:p>
                      <a:r>
                        <a:rPr lang="en-US" sz="1400" b="1"/>
                        <a:t>Ex.</a:t>
                      </a:r>
                      <a:r>
                        <a:rPr lang="en-US" sz="1400" b="1" baseline="0"/>
                        <a:t> 12-Deut. 34</a:t>
                      </a:r>
                      <a:endParaRPr lang="en-US" sz="1400" b="1"/>
                    </a:p>
                  </a:txBody>
                  <a:tcPr marL="68580" marR="68580" marT="34290" marB="34290">
                    <a:solidFill>
                      <a:schemeClr val="bg2"/>
                    </a:solidFill>
                  </a:tcPr>
                </a:tc>
                <a:tc>
                  <a:txBody>
                    <a:bodyPr/>
                    <a:lstStyle/>
                    <a:p>
                      <a:pPr algn="ctr"/>
                      <a:r>
                        <a:rPr lang="en-US" sz="1400" b="1"/>
                        <a:t>40</a:t>
                      </a:r>
                    </a:p>
                  </a:txBody>
                  <a:tcPr marL="68580" marR="68580" marT="34290" marB="34290">
                    <a:solidFill>
                      <a:schemeClr val="bg2"/>
                    </a:solidFill>
                  </a:tcPr>
                </a:tc>
                <a:tc>
                  <a:txBody>
                    <a:bodyPr/>
                    <a:lstStyle/>
                    <a:p>
                      <a:r>
                        <a:rPr lang="en-US" sz="1400" b="1"/>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a:t>Conquest of Canaan</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crossing of Jordan</a:t>
                      </a:r>
                      <a:r>
                        <a:rPr lang="en-US" sz="1300" b="1" baseline="0"/>
                        <a:t> to Joshua’s death</a:t>
                      </a:r>
                      <a:endParaRPr lang="en-US" sz="1300" b="1"/>
                    </a:p>
                  </a:txBody>
                  <a:tcPr marL="68580" marR="68580" marT="34290" marB="34290">
                    <a:solidFill>
                      <a:schemeClr val="bg2"/>
                    </a:solidFill>
                  </a:tcPr>
                </a:tc>
                <a:tc>
                  <a:txBody>
                    <a:bodyPr/>
                    <a:lstStyle/>
                    <a:p>
                      <a:r>
                        <a:rPr lang="en-US" sz="1300" b="1"/>
                        <a:t>Josh. 1-24</a:t>
                      </a:r>
                    </a:p>
                  </a:txBody>
                  <a:tcPr marL="68580" marR="68580" marT="34290" marB="34290">
                    <a:solidFill>
                      <a:schemeClr val="bg2"/>
                    </a:solidFill>
                  </a:tcPr>
                </a:tc>
                <a:tc>
                  <a:txBody>
                    <a:bodyPr/>
                    <a:lstStyle/>
                    <a:p>
                      <a:pPr algn="ctr"/>
                      <a:r>
                        <a:rPr lang="en-US" sz="1300" b="1"/>
                        <a:t>51</a:t>
                      </a:r>
                    </a:p>
                  </a:txBody>
                  <a:tcPr marL="68580" marR="68580" marT="34290" marB="34290">
                    <a:solidFill>
                      <a:schemeClr val="bg2"/>
                    </a:solidFill>
                  </a:tcPr>
                </a:tc>
                <a:tc>
                  <a:txBody>
                    <a:bodyPr/>
                    <a:lstStyle/>
                    <a:p>
                      <a:r>
                        <a:rPr lang="en-US" sz="1300" b="1"/>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a:t>Judges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Joshua to King Saul</a:t>
                      </a:r>
                    </a:p>
                  </a:txBody>
                  <a:tcPr marL="68580" marR="68580" marT="34290" marB="34290">
                    <a:solidFill>
                      <a:schemeClr val="bg2"/>
                    </a:solidFill>
                  </a:tcPr>
                </a:tc>
                <a:tc>
                  <a:txBody>
                    <a:bodyPr/>
                    <a:lstStyle/>
                    <a:p>
                      <a:r>
                        <a:rPr lang="en-US" sz="1300" b="1"/>
                        <a:t>Ju,</a:t>
                      </a:r>
                      <a:r>
                        <a:rPr lang="en-US" sz="1300" b="1" baseline="0"/>
                        <a:t> Ruth, 1 Sa. 1-9</a:t>
                      </a:r>
                      <a:endParaRPr lang="en-US" sz="1300" b="1"/>
                    </a:p>
                  </a:txBody>
                  <a:tcPr marL="68580" marR="68580" marT="34290" marB="34290">
                    <a:solidFill>
                      <a:schemeClr val="bg2"/>
                    </a:solidFill>
                  </a:tcPr>
                </a:tc>
                <a:tc>
                  <a:txBody>
                    <a:bodyPr/>
                    <a:lstStyle/>
                    <a:p>
                      <a:pPr algn="ctr"/>
                      <a:r>
                        <a:rPr lang="en-US" sz="1300" b="1"/>
                        <a:t>305</a:t>
                      </a:r>
                    </a:p>
                  </a:txBody>
                  <a:tcPr marL="68580" marR="68580" marT="34290" marB="34290">
                    <a:solidFill>
                      <a:schemeClr val="bg2"/>
                    </a:solidFill>
                  </a:tcPr>
                </a:tc>
                <a:tc>
                  <a:txBody>
                    <a:bodyPr/>
                    <a:lstStyle/>
                    <a:p>
                      <a:r>
                        <a:rPr lang="en-US" sz="1300" b="1"/>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a:t>The United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origin of kingdom to its division</a:t>
                      </a:r>
                      <a:endParaRPr lang="en-US" sz="1300" b="1"/>
                    </a:p>
                  </a:txBody>
                  <a:tcPr marL="68580" marR="68580" marT="34290" marB="34290">
                    <a:solidFill>
                      <a:schemeClr val="bg2"/>
                    </a:solidFill>
                  </a:tcPr>
                </a:tc>
                <a:tc>
                  <a:txBody>
                    <a:bodyPr/>
                    <a:lstStyle/>
                    <a:p>
                      <a:r>
                        <a:rPr lang="en-US" sz="1300" b="1"/>
                        <a:t>1 Sa. 9-1 Ki. 11; 1 Chr. 10, 2 Chr. 9</a:t>
                      </a:r>
                    </a:p>
                  </a:txBody>
                  <a:tcPr marL="68580" marR="68580" marT="34290" marB="34290">
                    <a:solidFill>
                      <a:schemeClr val="bg2"/>
                    </a:solidFill>
                  </a:tcPr>
                </a:tc>
                <a:tc>
                  <a:txBody>
                    <a:bodyPr/>
                    <a:lstStyle/>
                    <a:p>
                      <a:pPr algn="ctr"/>
                      <a:r>
                        <a:rPr lang="en-US" sz="1300" b="1"/>
                        <a:t>120</a:t>
                      </a:r>
                    </a:p>
                  </a:txBody>
                  <a:tcPr marL="68580" marR="68580" marT="34290" marB="34290">
                    <a:solidFill>
                      <a:schemeClr val="bg2"/>
                    </a:solidFill>
                  </a:tcPr>
                </a:tc>
                <a:tc>
                  <a:txBody>
                    <a:bodyPr/>
                    <a:lstStyle/>
                    <a:p>
                      <a:r>
                        <a:rPr lang="en-US" sz="1300" b="1"/>
                        <a:t>David</a:t>
                      </a:r>
                    </a:p>
                  </a:txBody>
                  <a:tcPr marL="68580" marR="68580" marT="34290" marB="34290">
                    <a:solidFill>
                      <a:schemeClr val="bg2"/>
                    </a:solidFill>
                  </a:tcPr>
                </a:tc>
                <a:extLst>
                  <a:ext uri="{0D108BD9-81ED-4DB2-BD59-A6C34878D82A}">
                    <a16:rowId xmlns:a16="http://schemas.microsoft.com/office/drawing/2014/main" val="10008"/>
                  </a:ext>
                </a:extLst>
              </a:tr>
              <a:tr h="385499">
                <a:tc>
                  <a:txBody>
                    <a:bodyPr/>
                    <a:lstStyle/>
                    <a:p>
                      <a:r>
                        <a:rPr lang="en-US" sz="1300" b="1"/>
                        <a:t>The Divided Kingdom</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the division to the fall of Israel</a:t>
                      </a:r>
                      <a:endParaRPr lang="en-US" sz="1300" b="1"/>
                    </a:p>
                  </a:txBody>
                  <a:tcPr marL="68580" marR="68580" marT="34290" marB="34290">
                    <a:solidFill>
                      <a:schemeClr val="bg2"/>
                    </a:solidFill>
                  </a:tcPr>
                </a:tc>
                <a:tc>
                  <a:txBody>
                    <a:bodyPr/>
                    <a:lstStyle/>
                    <a:p>
                      <a:r>
                        <a:rPr lang="en-US" sz="1300" b="1"/>
                        <a:t>1 Ki. 12-2 Ki. 20; 2 Chr. 10-32</a:t>
                      </a:r>
                    </a:p>
                  </a:txBody>
                  <a:tcPr marL="68580" marR="68580" marT="34290" marB="34290">
                    <a:solidFill>
                      <a:schemeClr val="bg2"/>
                    </a:solidFill>
                  </a:tcPr>
                </a:tc>
                <a:tc>
                  <a:txBody>
                    <a:bodyPr/>
                    <a:lstStyle/>
                    <a:p>
                      <a:pPr algn="ctr"/>
                      <a:r>
                        <a:rPr lang="en-US" sz="1300" b="1"/>
                        <a:t>253</a:t>
                      </a:r>
                    </a:p>
                  </a:txBody>
                  <a:tcPr marL="68580" marR="68580" marT="34290" marB="34290">
                    <a:solidFill>
                      <a:schemeClr val="bg2"/>
                    </a:solidFill>
                  </a:tcPr>
                </a:tc>
                <a:tc>
                  <a:txBody>
                    <a:bodyPr/>
                    <a:lstStyle/>
                    <a:p>
                      <a:r>
                        <a:rPr lang="en-US" sz="1300" b="1"/>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a:t>Judah Alone</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fall of Israel</a:t>
                      </a:r>
                      <a:r>
                        <a:rPr lang="en-US" sz="1300" b="1" baseline="0"/>
                        <a:t> to the fall of Judah</a:t>
                      </a:r>
                      <a:endParaRPr lang="en-US" sz="1300" b="1"/>
                    </a:p>
                  </a:txBody>
                  <a:tcPr marL="68580" marR="68580" marT="34290" marB="34290">
                    <a:solidFill>
                      <a:schemeClr val="bg2"/>
                    </a:solidFill>
                  </a:tcPr>
                </a:tc>
                <a:tc>
                  <a:txBody>
                    <a:bodyPr/>
                    <a:lstStyle/>
                    <a:p>
                      <a:r>
                        <a:rPr lang="en-US" sz="1300" b="1"/>
                        <a:t>2 Ki. 21-25; 2 Chr. 10-32</a:t>
                      </a:r>
                    </a:p>
                  </a:txBody>
                  <a:tcPr marL="68580" marR="68580" marT="34290" marB="34290">
                    <a:solidFill>
                      <a:schemeClr val="bg2"/>
                    </a:solidFill>
                  </a:tcPr>
                </a:tc>
                <a:tc>
                  <a:txBody>
                    <a:bodyPr/>
                    <a:lstStyle/>
                    <a:p>
                      <a:pPr algn="ctr"/>
                      <a:r>
                        <a:rPr lang="en-US" sz="1300" b="1"/>
                        <a:t>125</a:t>
                      </a:r>
                    </a:p>
                  </a:txBody>
                  <a:tcPr marL="68580" marR="68580" marT="34290" marB="34290">
                    <a:solidFill>
                      <a:schemeClr val="bg2"/>
                    </a:solidFill>
                  </a:tcPr>
                </a:tc>
                <a:tc>
                  <a:txBody>
                    <a:bodyPr/>
                    <a:lstStyle/>
                    <a:p>
                      <a:r>
                        <a:rPr lang="en-US" sz="1300" b="1"/>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a:t>Babylonian Captivity</a:t>
                      </a:r>
                      <a:endParaRPr lang="en-US" sz="1300" b="1">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a:t>From the fall of Judah to</a:t>
                      </a:r>
                      <a:r>
                        <a:rPr lang="en-US" sz="1300" b="1" baseline="0"/>
                        <a:t> the return</a:t>
                      </a:r>
                      <a:endParaRPr lang="en-US" sz="1300" b="1"/>
                    </a:p>
                  </a:txBody>
                  <a:tcPr marL="68580" marR="68580" marT="34290" marB="34290">
                    <a:solidFill>
                      <a:srgbClr val="FFFF00"/>
                    </a:solidFill>
                  </a:tcPr>
                </a:tc>
                <a:tc>
                  <a:txBody>
                    <a:bodyPr/>
                    <a:lstStyle/>
                    <a:p>
                      <a:r>
                        <a:rPr lang="en-US" sz="1300" b="1"/>
                        <a:t>2 Ki. 25-8- 21;</a:t>
                      </a:r>
                      <a:r>
                        <a:rPr lang="en-US" sz="1300" b="1" baseline="0"/>
                        <a:t> Dan. 1-6; Ezekiel</a:t>
                      </a:r>
                      <a:endParaRPr lang="en-US" sz="1300" b="1"/>
                    </a:p>
                  </a:txBody>
                  <a:tcPr marL="68580" marR="68580" marT="34290" marB="34290">
                    <a:solidFill>
                      <a:srgbClr val="FFFF00"/>
                    </a:solidFill>
                  </a:tcPr>
                </a:tc>
                <a:tc>
                  <a:txBody>
                    <a:bodyPr/>
                    <a:lstStyle/>
                    <a:p>
                      <a:pPr algn="ctr"/>
                      <a:r>
                        <a:rPr lang="en-US" sz="1300" b="1"/>
                        <a:t>70</a:t>
                      </a:r>
                    </a:p>
                  </a:txBody>
                  <a:tcPr marL="68580" marR="68580" marT="34290" marB="34290">
                    <a:solidFill>
                      <a:srgbClr val="FFFF00"/>
                    </a:solidFill>
                  </a:tcPr>
                </a:tc>
                <a:tc>
                  <a:txBody>
                    <a:bodyPr/>
                    <a:lstStyle/>
                    <a:p>
                      <a:r>
                        <a:rPr lang="en-US" sz="1300" b="1"/>
                        <a:t>Daniel, Ezekiel</a:t>
                      </a:r>
                    </a:p>
                  </a:txBody>
                  <a:tcPr marL="68580" marR="68580" marT="34290" marB="34290">
                    <a:solidFill>
                      <a:srgbClr val="FFFF00"/>
                    </a:solidFill>
                  </a:tcPr>
                </a:tc>
                <a:extLst>
                  <a:ext uri="{0D108BD9-81ED-4DB2-BD59-A6C34878D82A}">
                    <a16:rowId xmlns:a16="http://schemas.microsoft.com/office/drawing/2014/main" val="10011"/>
                  </a:ext>
                </a:extLst>
              </a:tr>
              <a:tr h="363673">
                <a:tc>
                  <a:txBody>
                    <a:bodyPr/>
                    <a:lstStyle/>
                    <a:p>
                      <a:r>
                        <a:rPr lang="en-US" sz="1300" b="1"/>
                        <a:t>Restoration of the Jews</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a:t>
                      </a:r>
                      <a:r>
                        <a:rPr lang="en-US" sz="1300" b="1" baseline="0"/>
                        <a:t> the return to end of OT history</a:t>
                      </a:r>
                      <a:endParaRPr lang="en-US" sz="1300" b="1"/>
                    </a:p>
                  </a:txBody>
                  <a:tcPr marL="68580" marR="68580" marT="34290" marB="34290">
                    <a:solidFill>
                      <a:schemeClr val="bg2"/>
                    </a:solidFill>
                  </a:tcPr>
                </a:tc>
                <a:tc>
                  <a:txBody>
                    <a:bodyPr/>
                    <a:lstStyle/>
                    <a:p>
                      <a:r>
                        <a:rPr lang="en-US" sz="1300" b="1"/>
                        <a:t>Ezra, Nehemiah</a:t>
                      </a:r>
                    </a:p>
                  </a:txBody>
                  <a:tcPr marL="68580" marR="68580" marT="34290" marB="34290">
                    <a:solidFill>
                      <a:schemeClr val="bg2"/>
                    </a:solidFill>
                  </a:tcPr>
                </a:tc>
                <a:tc>
                  <a:txBody>
                    <a:bodyPr/>
                    <a:lstStyle/>
                    <a:p>
                      <a:pPr algn="ctr"/>
                      <a:r>
                        <a:rPr lang="en-US" sz="1300" b="1"/>
                        <a:t>92</a:t>
                      </a:r>
                    </a:p>
                  </a:txBody>
                  <a:tcPr marL="68580" marR="68580" marT="34290" marB="34290">
                    <a:solidFill>
                      <a:schemeClr val="bg2"/>
                    </a:solidFill>
                  </a:tcPr>
                </a:tc>
                <a:tc>
                  <a:txBody>
                    <a:bodyPr/>
                    <a:lstStyle/>
                    <a:p>
                      <a:r>
                        <a:rPr lang="en-US" sz="1300" b="1"/>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a:t>Between the Testaments</a:t>
                      </a:r>
                      <a:endParaRPr lang="en-US" sz="1300" b="1">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a:t>From end</a:t>
                      </a:r>
                      <a:r>
                        <a:rPr lang="en-US" sz="1300" b="1" baseline="0"/>
                        <a:t> of OT to the beginning of the NT</a:t>
                      </a:r>
                      <a:endParaRPr lang="en-US" sz="1300" b="1"/>
                    </a:p>
                    <a:p>
                      <a:endParaRPr lang="en-US" sz="600" b="1"/>
                    </a:p>
                  </a:txBody>
                  <a:tcPr marL="68580" marR="68580" marT="34290" marB="34290"/>
                </a:tc>
                <a:tc>
                  <a:txBody>
                    <a:bodyPr/>
                    <a:lstStyle/>
                    <a:p>
                      <a:r>
                        <a:rPr lang="en-US" sz="1300" b="1"/>
                        <a:t>None</a:t>
                      </a:r>
                    </a:p>
                  </a:txBody>
                  <a:tcPr marL="68580" marR="68580" marT="34290" marB="34290"/>
                </a:tc>
                <a:tc>
                  <a:txBody>
                    <a:bodyPr/>
                    <a:lstStyle/>
                    <a:p>
                      <a:pPr algn="ctr"/>
                      <a:r>
                        <a:rPr lang="en-US" sz="1300" b="1"/>
                        <a:t>400</a:t>
                      </a:r>
                    </a:p>
                  </a:txBody>
                  <a:tcPr marL="68580" marR="68580" marT="34290" marB="34290"/>
                </a:tc>
                <a:tc>
                  <a:txBody>
                    <a:bodyPr/>
                    <a:lstStyle/>
                    <a:p>
                      <a:r>
                        <a:rPr lang="en-US" sz="1300" b="1"/>
                        <a:t>Judas Maccabe</a:t>
                      </a:r>
                    </a:p>
                  </a:txBody>
                  <a:tcPr marL="68580" marR="68580" marT="34290" marB="34290"/>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a:t>From birth of Jesus to ascension</a:t>
                      </a:r>
                    </a:p>
                  </a:txBody>
                  <a:tcPr marL="68580" marR="68580" marT="34290" marB="34290"/>
                </a:tc>
                <a:tc>
                  <a:txBody>
                    <a:bodyPr/>
                    <a:lstStyle/>
                    <a:p>
                      <a:r>
                        <a:rPr lang="en-US" sz="1300" b="1"/>
                        <a:t>Mt-Jhn 21; Acts1</a:t>
                      </a:r>
                    </a:p>
                  </a:txBody>
                  <a:tcPr marL="68580" marR="68580" marT="34290" marB="34290"/>
                </a:tc>
                <a:tc>
                  <a:txBody>
                    <a:bodyPr/>
                    <a:lstStyle/>
                    <a:p>
                      <a:pPr algn="ctr"/>
                      <a:r>
                        <a:rPr lang="en-US" sz="1300" b="1"/>
                        <a:t>34</a:t>
                      </a:r>
                    </a:p>
                  </a:txBody>
                  <a:tcPr marL="68580" marR="68580" marT="34290" marB="34290"/>
                </a:tc>
                <a:tc>
                  <a:txBody>
                    <a:bodyPr/>
                    <a:lstStyle/>
                    <a:p>
                      <a:r>
                        <a:rPr lang="en-US" sz="1300" b="1"/>
                        <a:t>Jesus</a:t>
                      </a:r>
                    </a:p>
                  </a:txBody>
                  <a:tcPr marL="68580" marR="68580" marT="34290" marB="34290"/>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a:t>From ascension to death of Paul (96 AD approx.)</a:t>
                      </a:r>
                    </a:p>
                  </a:txBody>
                  <a:tcPr marL="68580" marR="68580" marT="34290" marB="34290"/>
                </a:tc>
                <a:tc>
                  <a:txBody>
                    <a:bodyPr/>
                    <a:lstStyle/>
                    <a:p>
                      <a:r>
                        <a:rPr lang="en-US" sz="1300" b="1"/>
                        <a:t>Acts 2-Revelation</a:t>
                      </a:r>
                    </a:p>
                  </a:txBody>
                  <a:tcPr marL="68580" marR="68580" marT="34290" marB="34290"/>
                </a:tc>
                <a:tc>
                  <a:txBody>
                    <a:bodyPr/>
                    <a:lstStyle/>
                    <a:p>
                      <a:pPr algn="ctr"/>
                      <a:r>
                        <a:rPr lang="en-US" sz="1300" b="1"/>
                        <a:t>70</a:t>
                      </a:r>
                    </a:p>
                  </a:txBody>
                  <a:tcPr marL="68580" marR="68580" marT="34290" marB="34290"/>
                </a:tc>
                <a:tc>
                  <a:txBody>
                    <a:bodyPr/>
                    <a:lstStyle/>
                    <a:p>
                      <a:r>
                        <a:rPr lang="en-US" sz="1300" b="1"/>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Times of the prophets</a:t>
            </a:r>
          </a:p>
        </p:txBody>
      </p:sp>
      <p:sp>
        <p:nvSpPr>
          <p:cNvPr id="3" name="Content Placeholder 2"/>
          <p:cNvSpPr>
            <a:spLocks noGrp="1"/>
          </p:cNvSpPr>
          <p:nvPr>
            <p:ph idx="1"/>
          </p:nvPr>
        </p:nvSpPr>
        <p:spPr>
          <a:xfrm>
            <a:off x="152400" y="1676401"/>
            <a:ext cx="8868228" cy="4952999"/>
          </a:xfrm>
        </p:spPr>
        <p:txBody>
          <a:bodyPr/>
          <a:lstStyle/>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a:buFont typeface="Arial" charset="0"/>
              <a:buChar char="•"/>
            </a:pPr>
            <a:endParaRPr lang="en-US" b="1" u="sng"/>
          </a:p>
        </p:txBody>
      </p:sp>
      <p:sp>
        <p:nvSpPr>
          <p:cNvPr id="4" name="TextBox 3"/>
          <p:cNvSpPr txBox="1"/>
          <p:nvPr/>
        </p:nvSpPr>
        <p:spPr>
          <a:xfrm>
            <a:off x="81125" y="3063032"/>
            <a:ext cx="2738275" cy="1938992"/>
          </a:xfrm>
          <a:prstGeom prst="rect">
            <a:avLst/>
          </a:prstGeom>
          <a:solidFill>
            <a:schemeClr val="bg2"/>
          </a:solidFill>
          <a:ln>
            <a:solidFill>
              <a:schemeClr val="tx2">
                <a:lumMod val="20000"/>
                <a:lumOff val="8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ea typeface="Arial Narrow" charset="0"/>
              <a:cs typeface="Arial Narrow" charset="0"/>
            </a:endParaRPr>
          </a:p>
          <a:p>
            <a:r>
              <a:rPr lang="en-US" sz="2400" b="1" i="1" u="sng">
                <a:ea typeface="Arial Narrow" charset="0"/>
                <a:cs typeface="Arial Narrow" charset="0"/>
              </a:rPr>
              <a:t>Northern Kingdom</a:t>
            </a:r>
            <a:r>
              <a:rPr lang="en-US" sz="2400" i="1">
                <a:ea typeface="Arial Narrow" charset="0"/>
                <a:cs typeface="Arial Narrow" charset="0"/>
              </a:rPr>
              <a:t>:</a:t>
            </a:r>
          </a:p>
          <a:p>
            <a:r>
              <a:rPr lang="en-US" sz="2400">
                <a:latin typeface="Arial Narrow" charset="0"/>
                <a:ea typeface="Arial Narrow" charset="0"/>
                <a:cs typeface="Arial Narrow" charset="0"/>
              </a:rPr>
              <a:t>Jehu, Elijah, Micaiah, </a:t>
            </a:r>
          </a:p>
          <a:p>
            <a:r>
              <a:rPr lang="en-US" sz="2400">
                <a:latin typeface="Arial Narrow" charset="0"/>
                <a:ea typeface="Arial Narrow" charset="0"/>
                <a:cs typeface="Arial Narrow" charset="0"/>
              </a:rPr>
              <a:t>Elisha, Jonah, Amos,</a:t>
            </a:r>
          </a:p>
          <a:p>
            <a:r>
              <a:rPr lang="en-US" sz="2400">
                <a:latin typeface="Arial Narrow" charset="0"/>
                <a:ea typeface="Arial Narrow" charset="0"/>
                <a:cs typeface="Arial Narrow" charset="0"/>
              </a:rPr>
              <a:t>Hosea</a:t>
            </a:r>
          </a:p>
        </p:txBody>
      </p:sp>
      <p:sp>
        <p:nvSpPr>
          <p:cNvPr id="5" name="TextBox 4"/>
          <p:cNvSpPr txBox="1"/>
          <p:nvPr/>
        </p:nvSpPr>
        <p:spPr>
          <a:xfrm>
            <a:off x="2971800" y="2981108"/>
            <a:ext cx="4311502" cy="1938992"/>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p>
          <a:p>
            <a:r>
              <a:rPr lang="en-US" sz="2400" b="1" i="1" u="sng"/>
              <a:t>Southern Kingdom</a:t>
            </a:r>
            <a:r>
              <a:rPr lang="en-US" sz="2400" b="1" u="sng"/>
              <a:t>:</a:t>
            </a:r>
          </a:p>
          <a:p>
            <a:r>
              <a:rPr lang="en-US" sz="2400">
                <a:latin typeface="Arial Narrow" charset="0"/>
                <a:ea typeface="Arial Narrow" charset="0"/>
                <a:cs typeface="Arial Narrow" charset="0"/>
              </a:rPr>
              <a:t>Shemaiah, Iddo, Azariah, Obadiah, Joel, Isaiah, Micah, Nahum, </a:t>
            </a:r>
            <a:r>
              <a:rPr lang="en-US" sz="2400" i="1">
                <a:latin typeface="Arial Narrow" charset="0"/>
                <a:ea typeface="Arial Narrow" charset="0"/>
                <a:cs typeface="Arial Narrow" charset="0"/>
              </a:rPr>
              <a:t>Habakkuk, Zephaniah, Jeremiah</a:t>
            </a:r>
          </a:p>
        </p:txBody>
      </p:sp>
      <p:sp>
        <p:nvSpPr>
          <p:cNvPr id="6" name="TextBox 5"/>
          <p:cNvSpPr txBox="1"/>
          <p:nvPr/>
        </p:nvSpPr>
        <p:spPr>
          <a:xfrm>
            <a:off x="7401716" y="3508724"/>
            <a:ext cx="1587014" cy="1908215"/>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Restoration</a:t>
            </a:r>
            <a:r>
              <a:rPr lang="en-US" sz="2200" b="1" u="sng">
                <a:latin typeface="Abadi MT Condensed Extra Bold" charset="0"/>
                <a:ea typeface="Abadi MT Condensed Extra Bold" charset="0"/>
                <a:cs typeface="Abadi MT Condensed Extra Bold" charset="0"/>
              </a:rPr>
              <a:t>(Post-exilic)</a:t>
            </a:r>
          </a:p>
          <a:p>
            <a:r>
              <a:rPr lang="en-US" sz="2400">
                <a:latin typeface="Arial Narrow" charset="0"/>
                <a:ea typeface="Arial Narrow" charset="0"/>
                <a:cs typeface="Arial Narrow" charset="0"/>
              </a:rPr>
              <a:t>Haggai, Zechariah, Malachai</a:t>
            </a:r>
          </a:p>
        </p:txBody>
      </p:sp>
      <p:sp>
        <p:nvSpPr>
          <p:cNvPr id="7" name="TextBox 6"/>
          <p:cNvSpPr txBox="1"/>
          <p:nvPr/>
        </p:nvSpPr>
        <p:spPr>
          <a:xfrm>
            <a:off x="7587658" y="1594478"/>
            <a:ext cx="1314556" cy="1611250"/>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Exile:</a:t>
            </a:r>
          </a:p>
          <a:p>
            <a:r>
              <a:rPr lang="en-US" sz="2400">
                <a:latin typeface="Arial Narrow" charset="0"/>
                <a:ea typeface="Arial Narrow" charset="0"/>
                <a:cs typeface="Arial Narrow" charset="0"/>
              </a:rPr>
              <a:t>Jeremiah, Daniel, Ezekiel</a:t>
            </a:r>
          </a:p>
        </p:txBody>
      </p:sp>
      <p:sp>
        <p:nvSpPr>
          <p:cNvPr id="8" name="TextBox 7"/>
          <p:cNvSpPr txBox="1"/>
          <p:nvPr/>
        </p:nvSpPr>
        <p:spPr>
          <a:xfrm>
            <a:off x="183632" y="1676401"/>
            <a:ext cx="7099669" cy="1200329"/>
          </a:xfrm>
          <a:prstGeom prst="rect">
            <a:avLst/>
          </a:prstGeom>
          <a:solidFill>
            <a:schemeClr val="accent4">
              <a:lumMod val="20000"/>
              <a:lumOff val="80000"/>
            </a:schemeClr>
          </a:solidFill>
          <a:ln>
            <a:solidFill>
              <a:srgbClr val="0070C0"/>
            </a:solidFill>
          </a:ln>
        </p:spPr>
        <p:txBody>
          <a:bodyPr wrap="square" rtlCol="0">
            <a:spAutoFit/>
          </a:bodyPr>
          <a:lstStyle/>
          <a:p>
            <a:pPr marL="118872" indent="0">
              <a:buNone/>
            </a:pPr>
            <a:r>
              <a:rPr lang="en-US" sz="2400" b="1" u="sng">
                <a:latin typeface="Abadi MT Condensed Extra Bold" charset="0"/>
                <a:ea typeface="Abadi MT Condensed Extra Bold" charset="0"/>
                <a:cs typeface="Abadi MT Condensed Extra Bold" charset="0"/>
              </a:rPr>
              <a:t>United Kingdom</a:t>
            </a:r>
            <a:r>
              <a:rPr lang="en-US" sz="2400" b="1" u="sng"/>
              <a:t>:</a:t>
            </a:r>
          </a:p>
          <a:p>
            <a:pPr marL="118872" indent="0">
              <a:buNone/>
            </a:pPr>
            <a:r>
              <a:rPr lang="en-US" sz="2400">
                <a:latin typeface="Arial Narrow" charset="0"/>
                <a:ea typeface="Arial Narrow" charset="0"/>
                <a:cs typeface="Arial Narrow" charset="0"/>
              </a:rPr>
              <a:t>Moses, Deborah, Samuel, Nathan, Gad, Zadok, Heman, Asaph, Jeduthun, Ahijah</a:t>
            </a:r>
          </a:p>
        </p:txBody>
      </p:sp>
      <p:sp>
        <p:nvSpPr>
          <p:cNvPr id="9" name="TextBox 8"/>
          <p:cNvSpPr txBox="1"/>
          <p:nvPr/>
        </p:nvSpPr>
        <p:spPr>
          <a:xfrm>
            <a:off x="81125" y="5583778"/>
            <a:ext cx="8927098" cy="1138773"/>
          </a:xfrm>
          <a:prstGeom prst="rect">
            <a:avLst/>
          </a:prstGeom>
          <a:solidFill>
            <a:schemeClr val="tx1"/>
          </a:solidFill>
          <a:ln w="28575">
            <a:solidFill>
              <a:schemeClr val="tx1"/>
            </a:solidFill>
          </a:ln>
        </p:spPr>
        <p:txBody>
          <a:bodyPr wrap="square" rtlCol="0">
            <a:spAutoFit/>
          </a:bodyPr>
          <a:lstStyle/>
          <a:p>
            <a:r>
              <a:rPr lang="en-US" sz="2200" b="1">
                <a:solidFill>
                  <a:schemeClr val="bg1"/>
                </a:solidFill>
                <a:latin typeface="Arial Narrow" charset="0"/>
                <a:ea typeface="Arial Narrow" charset="0"/>
                <a:cs typeface="Arial Narrow" charset="0"/>
              </a:rPr>
              <a:t>There are  four major prophets</a:t>
            </a:r>
            <a:r>
              <a:rPr lang="en-US" sz="2200">
                <a:solidFill>
                  <a:schemeClr val="bg1"/>
                </a:solidFill>
                <a:latin typeface="Arial Narrow" charset="0"/>
                <a:ea typeface="Arial Narrow" charset="0"/>
                <a:cs typeface="Arial Narrow" charset="0"/>
              </a:rPr>
              <a:t>: Isaiah, Jeremiah (Lamentations), Ezekiel, &amp; Daniel </a:t>
            </a:r>
          </a:p>
          <a:p>
            <a:r>
              <a:rPr lang="en-US" sz="2200" b="1">
                <a:solidFill>
                  <a:schemeClr val="bg1"/>
                </a:solidFill>
                <a:latin typeface="Arial Narrow" charset="0"/>
                <a:ea typeface="Arial Narrow" charset="0"/>
                <a:cs typeface="Arial Narrow" charset="0"/>
              </a:rPr>
              <a:t>There are twelve minor prophets</a:t>
            </a:r>
            <a:r>
              <a:rPr lang="en-US" sz="2200">
                <a:solidFill>
                  <a:schemeClr val="bg1"/>
                </a:solidFill>
                <a:latin typeface="Arial Narrow" charset="0"/>
                <a:ea typeface="Arial Narrow" charset="0"/>
                <a:cs typeface="Arial Narrow" charset="0"/>
              </a:rPr>
              <a:t>: Hosea, Joel, Amos, Obadiah, Jonah, Micah, Nahum, Habakkuk, Zephaniah, Haggai, Zechariah, &amp; Malachi</a:t>
            </a:r>
            <a:r>
              <a:rPr lang="en-US" sz="2400">
                <a:latin typeface="Arial Narrow" charset="0"/>
                <a:ea typeface="Arial Narrow" charset="0"/>
                <a:cs typeface="Arial Narrow" charset="0"/>
              </a:rPr>
              <a:t>.</a:t>
            </a:r>
          </a:p>
        </p:txBody>
      </p:sp>
    </p:spTree>
    <p:extLst>
      <p:ext uri="{BB962C8B-B14F-4D97-AF65-F5344CB8AC3E}">
        <p14:creationId xmlns:p14="http://schemas.microsoft.com/office/powerpoint/2010/main" val="66443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a:t>	    </a:t>
            </a:r>
            <a:r>
              <a:rPr lang="en-US" sz="2400" b="1"/>
              <a:t> </a:t>
            </a:r>
            <a:endParaRPr lang="en-US" sz="1800" b="1"/>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2244930" y="4090704"/>
            <a:ext cx="1232401" cy="369332"/>
          </a:xfrm>
          <a:prstGeom prst="rect">
            <a:avLst/>
          </a:prstGeom>
          <a:noFill/>
        </p:spPr>
        <p:txBody>
          <a:bodyPr wrap="square" rtlCol="0">
            <a:spAutoFit/>
          </a:bodyPr>
          <a:lstStyle/>
          <a:p>
            <a:r>
              <a:rPr lang="en-US" b="1"/>
              <a:t>   </a:t>
            </a:r>
            <a:r>
              <a:rPr lang="en-US" b="1" i="1"/>
              <a:t>Isaiah</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2310987" y="4328549"/>
            <a:ext cx="1077558" cy="646331"/>
          </a:xfrm>
          <a:prstGeom prst="rect">
            <a:avLst/>
          </a:prstGeom>
          <a:noFill/>
        </p:spPr>
        <p:txBody>
          <a:bodyPr wrap="square" rtlCol="0">
            <a:spAutoFit/>
          </a:bodyPr>
          <a:lstStyle/>
          <a:p>
            <a:r>
              <a:rPr lang="en-US"/>
              <a:t>                  </a:t>
            </a:r>
            <a:br>
              <a:rPr lang="en-US"/>
            </a:br>
            <a:r>
              <a:rPr lang="en-US"/>
              <a:t>  Micah</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27681" y="1404449"/>
            <a:ext cx="512287" cy="443959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Assyrian Exile - Israel  722 BC  </a:t>
            </a:r>
          </a:p>
        </p:txBody>
      </p:sp>
      <p:sp>
        <p:nvSpPr>
          <p:cNvPr id="122" name="Parallelogram 121"/>
          <p:cNvSpPr/>
          <p:nvPr/>
        </p:nvSpPr>
        <p:spPr>
          <a:xfrm rot="153179">
            <a:off x="5187147" y="1403804"/>
            <a:ext cx="526083" cy="442291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Babylonian Exile- Judah 586 </a:t>
            </a:r>
          </a:p>
        </p:txBody>
      </p:sp>
      <p:cxnSp>
        <p:nvCxnSpPr>
          <p:cNvPr id="150" name="Straight Connector 149"/>
          <p:cNvCxnSpPr/>
          <p:nvPr/>
        </p:nvCxnSpPr>
        <p:spPr>
          <a:xfrm>
            <a:off x="762000" y="3505200"/>
            <a:ext cx="3200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9</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8</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a:t>
            </a:r>
            <a:r>
              <a:rPr lang="en-US" b="1">
                <a:latin typeface="Abadi MT Condensed Extra Bold" charset="0"/>
                <a:ea typeface="Abadi MT Condensed Extra Bold" charset="0"/>
                <a:cs typeface="Abadi MT Condensed Extra Bold" charset="0"/>
              </a:rPr>
              <a:t>7</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and 6</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t>
            </a:r>
          </a:p>
          <a:p>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a:t>
            </a:r>
            <a:r>
              <a:rPr lang="en-US" b="1">
                <a:latin typeface="Abadi MT Condensed Extra Bold" charset="0"/>
                <a:ea typeface="Abadi MT Condensed Extra Bold" charset="0"/>
                <a:cs typeface="Abadi MT Condensed Extra Bold" charset="0"/>
              </a:rPr>
              <a:t>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80729" y="43434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31976"/>
            <a:ext cx="1143001" cy="953554"/>
          </a:xfrm>
          <a:prstGeom prst="rect">
            <a:avLst/>
          </a:prstGeom>
          <a:noFill/>
        </p:spPr>
        <p:txBody>
          <a:bodyPr wrap="square" rtlCol="0">
            <a:spAutoFit/>
          </a:bodyPr>
          <a:lstStyle/>
          <a:p>
            <a:r>
              <a:rPr lang="en-US"/>
              <a:t>Jonah</a:t>
            </a:r>
          </a:p>
          <a:p>
            <a:r>
              <a:rPr lang="en-US"/>
              <a:t>Amos</a:t>
            </a:r>
          </a:p>
          <a:p>
            <a:r>
              <a:rPr lang="en-US"/>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489927" y="326169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a:t>Nahum</a:t>
            </a:r>
          </a:p>
          <a:p>
            <a:r>
              <a:rPr lang="en-US"/>
              <a:t>Zephaniah</a:t>
            </a:r>
          </a:p>
          <a:p>
            <a:r>
              <a:rPr lang="en-US"/>
              <a:t>Habakkuk</a:t>
            </a:r>
          </a:p>
          <a:p>
            <a:r>
              <a:rPr lang="en-US" b="1" i="1"/>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a:t>
            </a:r>
            <a:r>
              <a:rPr lang="en-US" b="1" i="1"/>
              <a:t>Daniel</a:t>
            </a:r>
          </a:p>
          <a:p>
            <a:r>
              <a:rPr lang="en-US"/>
              <a:t>    </a:t>
            </a:r>
            <a:r>
              <a:rPr lang="en-US" b="1" i="1"/>
              <a:t>Ezekiel</a:t>
            </a:r>
          </a:p>
        </p:txBody>
      </p: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latin typeface="Abadi MT Condensed Extra Bold" charset="0"/>
                <a:ea typeface="Abadi MT Condensed Extra Bold" charset="0"/>
                <a:cs typeface="Abadi MT Condensed Extra Bold" charset="0"/>
              </a:rPr>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0" y="336173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120770" y="4902590"/>
            <a:ext cx="375725" cy="1368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538E4-1CFC-7F4F-89DB-EF9355F66C34}"/>
              </a:ext>
            </a:extLst>
          </p:cNvPr>
          <p:cNvSpPr>
            <a:spLocks noGrp="1"/>
          </p:cNvSpPr>
          <p:nvPr>
            <p:ph type="title"/>
          </p:nvPr>
        </p:nvSpPr>
        <p:spPr>
          <a:xfrm>
            <a:off x="152400" y="228600"/>
            <a:ext cx="8991600" cy="1179576"/>
          </a:xfrm>
        </p:spPr>
        <p:txBody>
          <a:bodyPr>
            <a:normAutofit/>
          </a:bodyPr>
          <a:lstStyle/>
          <a:p>
            <a:r>
              <a:rPr lang="en-US" sz="3200"/>
              <a:t>The Deportations from Judah to Exile in Babylon</a:t>
            </a:r>
          </a:p>
        </p:txBody>
      </p:sp>
      <p:sp>
        <p:nvSpPr>
          <p:cNvPr id="3" name="Content Placeholder 2">
            <a:extLst>
              <a:ext uri="{FF2B5EF4-FFF2-40B4-BE49-F238E27FC236}">
                <a16:creationId xmlns:a16="http://schemas.microsoft.com/office/drawing/2014/main" id="{2FA3EC43-F9CE-C445-8433-4B0869580D69}"/>
              </a:ext>
            </a:extLst>
          </p:cNvPr>
          <p:cNvSpPr>
            <a:spLocks noGrp="1"/>
          </p:cNvSpPr>
          <p:nvPr>
            <p:ph idx="1"/>
          </p:nvPr>
        </p:nvSpPr>
        <p:spPr>
          <a:xfrm>
            <a:off x="138112" y="1843086"/>
            <a:ext cx="8839200" cy="4800601"/>
          </a:xfrm>
        </p:spPr>
        <p:txBody>
          <a:bodyPr>
            <a:normAutofit/>
          </a:bodyPr>
          <a:lstStyle/>
          <a:p>
            <a:pPr marL="118872" indent="0">
              <a:buNone/>
            </a:pPr>
            <a:r>
              <a:rPr lang="en-US" sz="2400"/>
              <a:t>605 B.C.	Nebuchadnezzar’s victory over Egypt at Carchemish; 		</a:t>
            </a:r>
            <a:r>
              <a:rPr lang="en-US" sz="2400" b="1"/>
              <a:t>1st deportation</a:t>
            </a:r>
            <a:r>
              <a:rPr lang="en-US" sz="2400"/>
              <a:t>, including Daniel  (see Dan. 1:1-6) </a:t>
            </a:r>
          </a:p>
          <a:p>
            <a:pPr marL="118872" indent="0">
              <a:buNone/>
            </a:pPr>
            <a:endParaRPr lang="en-US" sz="2400"/>
          </a:p>
          <a:p>
            <a:pPr marL="118872" indent="0">
              <a:buNone/>
            </a:pPr>
            <a:r>
              <a:rPr lang="en-US" sz="2400"/>
              <a:t>597 B.C.	</a:t>
            </a:r>
            <a:r>
              <a:rPr lang="en-US" sz="2400" b="1"/>
              <a:t>2nd deportation, </a:t>
            </a:r>
            <a:r>
              <a:rPr lang="en-US" sz="2400"/>
              <a:t>including Jehoiachin and Ezekiel; 		Zedekiah becomes king (2 Ki. 14:8-17; Jer.52:28; Ezek. 		1:1-3)</a:t>
            </a:r>
          </a:p>
          <a:p>
            <a:pPr marL="118872" indent="0">
              <a:buNone/>
            </a:pPr>
            <a:endParaRPr lang="en-US" sz="2400"/>
          </a:p>
          <a:p>
            <a:pPr marL="118872" indent="0">
              <a:buNone/>
            </a:pPr>
            <a:r>
              <a:rPr lang="en-US" sz="2400"/>
              <a:t>586 B.C. 	Fall of Jerusalem; </a:t>
            </a:r>
            <a:r>
              <a:rPr lang="en-US" sz="2400" b="1"/>
              <a:t>3</a:t>
            </a:r>
            <a:r>
              <a:rPr lang="en-US" sz="2400" b="1" baseline="30000"/>
              <a:t>rd</a:t>
            </a:r>
            <a:r>
              <a:rPr lang="en-US" sz="2400" b="1"/>
              <a:t> deportation</a:t>
            </a:r>
            <a:r>
              <a:rPr lang="en-US" sz="2400"/>
              <a:t>, including Zedekiah </a:t>
            </a:r>
            <a:br>
              <a:rPr lang="en-US" sz="2400"/>
            </a:br>
            <a:r>
              <a:rPr lang="en-US" sz="2400"/>
              <a:t>       		(2 Ki. 25:1-21; Jer. 52:4-29)</a:t>
            </a:r>
          </a:p>
          <a:p>
            <a:pPr marL="118872" indent="0">
              <a:buNone/>
            </a:pPr>
            <a:endParaRPr lang="en-US" sz="2400"/>
          </a:p>
        </p:txBody>
      </p:sp>
    </p:spTree>
    <p:extLst>
      <p:ext uri="{BB962C8B-B14F-4D97-AF65-F5344CB8AC3E}">
        <p14:creationId xmlns:p14="http://schemas.microsoft.com/office/powerpoint/2010/main" val="217622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ADD9-97A8-FE47-AEE4-663F867828E5}"/>
              </a:ext>
            </a:extLst>
          </p:cNvPr>
          <p:cNvSpPr>
            <a:spLocks noGrp="1"/>
          </p:cNvSpPr>
          <p:nvPr>
            <p:ph type="title"/>
          </p:nvPr>
        </p:nvSpPr>
        <p:spPr/>
        <p:txBody>
          <a:bodyPr/>
          <a:lstStyle/>
          <a:p>
            <a:r>
              <a:rPr lang="en-US"/>
              <a:t>History</a:t>
            </a:r>
          </a:p>
        </p:txBody>
      </p:sp>
      <p:sp>
        <p:nvSpPr>
          <p:cNvPr id="3" name="Content Placeholder 2">
            <a:extLst>
              <a:ext uri="{FF2B5EF4-FFF2-40B4-BE49-F238E27FC236}">
                <a16:creationId xmlns:a16="http://schemas.microsoft.com/office/drawing/2014/main" id="{44153BBF-957B-3040-AB1B-5342C37E9E55}"/>
              </a:ext>
            </a:extLst>
          </p:cNvPr>
          <p:cNvSpPr>
            <a:spLocks noGrp="1"/>
          </p:cNvSpPr>
          <p:nvPr>
            <p:ph idx="1"/>
          </p:nvPr>
        </p:nvSpPr>
        <p:spPr>
          <a:xfrm>
            <a:off x="152400" y="1408176"/>
            <a:ext cx="8763000" cy="5449824"/>
          </a:xfrm>
        </p:spPr>
        <p:txBody>
          <a:bodyPr>
            <a:normAutofit fontScale="25000" lnSpcReduction="20000"/>
          </a:bodyPr>
          <a:lstStyle/>
          <a:p>
            <a:pPr marL="118872" indent="0">
              <a:buNone/>
            </a:pPr>
            <a:r>
              <a:rPr lang="en-US" sz="7400" b="1" u="sng" dirty="0"/>
              <a:t>The Babylonian Empire</a:t>
            </a:r>
          </a:p>
          <a:p>
            <a:pPr>
              <a:buFont typeface="Arial" panose="020B0604020202020204" pitchFamily="34" charset="0"/>
              <a:buChar char="•"/>
            </a:pPr>
            <a:r>
              <a:rPr lang="en-US" sz="6400" b="1" dirty="0"/>
              <a:t>626 B.C.</a:t>
            </a:r>
            <a:r>
              <a:rPr lang="en-US" sz="6400" dirty="0"/>
              <a:t> - The Neo-Babylonian Empire had begun when the Chaldean </a:t>
            </a:r>
            <a:r>
              <a:rPr lang="en-US" sz="6400" dirty="0" err="1"/>
              <a:t>chieftan</a:t>
            </a:r>
            <a:r>
              <a:rPr lang="en-US" sz="6400" dirty="0"/>
              <a:t>, </a:t>
            </a:r>
            <a:r>
              <a:rPr lang="en-US" sz="6400" dirty="0" err="1"/>
              <a:t>Nabopalassar</a:t>
            </a:r>
            <a:r>
              <a:rPr lang="en-US" sz="6400" dirty="0"/>
              <a:t> captured Babylon and declared independence from Assyria.   </a:t>
            </a:r>
          </a:p>
          <a:p>
            <a:pPr>
              <a:buFont typeface="Arial" panose="020B0604020202020204" pitchFamily="34" charset="0"/>
              <a:buChar char="•"/>
            </a:pPr>
            <a:r>
              <a:rPr lang="en-US" sz="6400" b="1" dirty="0"/>
              <a:t>612 B.C </a:t>
            </a:r>
            <a:r>
              <a:rPr lang="en-US" sz="6400" dirty="0"/>
              <a:t>- Nabopolassar made an alliance with the Medes, and they captured the Assyrian capital of </a:t>
            </a:r>
            <a:r>
              <a:rPr lang="en-US" sz="6400" dirty="0" err="1"/>
              <a:t>Ninevah</a:t>
            </a:r>
            <a:r>
              <a:rPr lang="en-US" sz="6400" dirty="0"/>
              <a:t>.  </a:t>
            </a:r>
          </a:p>
          <a:p>
            <a:pPr>
              <a:buFont typeface="Arial" panose="020B0604020202020204" pitchFamily="34" charset="0"/>
              <a:buChar char="•"/>
            </a:pPr>
            <a:r>
              <a:rPr lang="en-US" sz="6400" b="1" dirty="0"/>
              <a:t>605 B.C. </a:t>
            </a:r>
            <a:r>
              <a:rPr lang="en-US" sz="6400" dirty="0"/>
              <a:t>- The Assyrians and their Egyptian allies are defeated at </a:t>
            </a:r>
            <a:r>
              <a:rPr lang="en-US" sz="6400" dirty="0" err="1"/>
              <a:t>Carchemesh</a:t>
            </a:r>
            <a:r>
              <a:rPr lang="en-US" sz="6400" dirty="0"/>
              <a:t> by King </a:t>
            </a:r>
            <a:r>
              <a:rPr lang="en-US" sz="6400" dirty="0" err="1"/>
              <a:t>Nabopolassar’s</a:t>
            </a:r>
            <a:r>
              <a:rPr lang="en-US" sz="6400" dirty="0"/>
              <a:t> son, the general, Nebuchadnezzar (2 Ki. 24:1).  Daniel and his three friends are taken into captivity.  </a:t>
            </a:r>
          </a:p>
          <a:p>
            <a:pPr>
              <a:buFont typeface="Arial" panose="020B0604020202020204" pitchFamily="34" charset="0"/>
              <a:buChar char="•"/>
            </a:pPr>
            <a:r>
              <a:rPr lang="en-US" sz="6400" b="1" dirty="0"/>
              <a:t>598 B.C </a:t>
            </a:r>
            <a:r>
              <a:rPr lang="en-US" sz="6400" dirty="0"/>
              <a:t>- </a:t>
            </a:r>
            <a:r>
              <a:rPr lang="en-US" sz="6400" dirty="0" err="1"/>
              <a:t>Jehoakim</a:t>
            </a:r>
            <a:r>
              <a:rPr lang="en-US" sz="6400" dirty="0"/>
              <a:t> dies in 598 B.C. and is succeeded by </a:t>
            </a:r>
            <a:r>
              <a:rPr lang="en-US" sz="6400" dirty="0" err="1"/>
              <a:t>Jehoachin</a:t>
            </a:r>
            <a:r>
              <a:rPr lang="en-US" sz="6400" dirty="0"/>
              <a:t> (and he rules for three months) and is taken to Babylon with 10,000 of Jerusalem’s leading citizens (2 Ki. 24:8-16).  </a:t>
            </a:r>
          </a:p>
          <a:p>
            <a:pPr>
              <a:buFont typeface="Arial" panose="020B0604020202020204" pitchFamily="34" charset="0"/>
              <a:buChar char="•"/>
            </a:pPr>
            <a:r>
              <a:rPr lang="en-US" sz="6400" b="1" dirty="0"/>
              <a:t>597 B.C.</a:t>
            </a:r>
            <a:r>
              <a:rPr lang="en-US" sz="6400" dirty="0"/>
              <a:t> - Zedekiah succeeds </a:t>
            </a:r>
            <a:r>
              <a:rPr lang="en-US" sz="6400" dirty="0" err="1"/>
              <a:t>Jehoakim</a:t>
            </a:r>
            <a:r>
              <a:rPr lang="en-US" sz="6400" dirty="0"/>
              <a:t> who rebels against Nebuchadnezzar and wars with Babylonians for two years before being defeated in 586 B.C.  Nebuchadnezzar rules for over forty years.  </a:t>
            </a:r>
          </a:p>
          <a:p>
            <a:pPr>
              <a:buFont typeface="Arial" panose="020B0604020202020204" pitchFamily="34" charset="0"/>
              <a:buChar char="•"/>
            </a:pPr>
            <a:r>
              <a:rPr lang="en-US" sz="6400" b="1" dirty="0"/>
              <a:t>562 B.C.</a:t>
            </a:r>
            <a:r>
              <a:rPr lang="en-US" sz="6400" dirty="0"/>
              <a:t> - Nebuchadnezzar dies and Evil-</a:t>
            </a:r>
            <a:r>
              <a:rPr lang="en-US" sz="6400" dirty="0" err="1"/>
              <a:t>merodach</a:t>
            </a:r>
            <a:r>
              <a:rPr lang="en-US" sz="6400" dirty="0"/>
              <a:t> assumes the throne.  He is murdered and </a:t>
            </a:r>
            <a:r>
              <a:rPr lang="en-US" sz="6400" dirty="0" err="1"/>
              <a:t>Neriglassar</a:t>
            </a:r>
            <a:r>
              <a:rPr lang="en-US" sz="6400" dirty="0"/>
              <a:t>, his brother-in-law assumes throne.  </a:t>
            </a:r>
          </a:p>
          <a:p>
            <a:pPr>
              <a:buFont typeface="Arial" panose="020B0604020202020204" pitchFamily="34" charset="0"/>
              <a:buChar char="•"/>
            </a:pPr>
            <a:r>
              <a:rPr lang="en-US" sz="6400" b="1" dirty="0"/>
              <a:t>539 B.C.</a:t>
            </a:r>
            <a:r>
              <a:rPr lang="en-US" sz="6400" dirty="0"/>
              <a:t> - Nabonidus, the son of Nebuchadnezzar, takes the throne (not mentioned in scripture) and his son, Belshazzar takes the throne.  According to history, Nabonidus ruled with Belshazzar jointly when Daniel’s prophecy comes true and the Babylonians fall to the Mede/Persians under Cyrus in 539 B.C. </a:t>
            </a:r>
          </a:p>
          <a:p>
            <a:pPr lvl="1">
              <a:buFont typeface="Wingdings" pitchFamily="2" charset="2"/>
              <a:buChar char="Ø"/>
            </a:pPr>
            <a:r>
              <a:rPr lang="en-US" sz="6400" dirty="0"/>
              <a:t>Daniel stayed in Babylon throughout the remainder of the Babylonian Empire.  He was still living in Babylon when Cyrus the Great overtook the city and began the </a:t>
            </a:r>
            <a:r>
              <a:rPr lang="en-US" sz="6400" dirty="0" err="1"/>
              <a:t>Medo</a:t>
            </a:r>
            <a:r>
              <a:rPr lang="en-US" sz="6400" dirty="0"/>
              <a:t>-Persian Empire in 539 B.C. (1:21).  </a:t>
            </a:r>
          </a:p>
          <a:p>
            <a:r>
              <a:rPr lang="en-US" sz="6400" b="1" dirty="0"/>
              <a:t>536 B.C</a:t>
            </a:r>
            <a:r>
              <a:rPr lang="en-US" sz="6400" dirty="0"/>
              <a:t>. - The last recorded vision of Daniel was “in the third year of Cyrus” (10:1).  Therefore, Daniel lived in Babylon for 70 years - the prophesied years by Jeremiah (25:11-12; 29:10; see Dan. 2).   </a:t>
            </a:r>
          </a:p>
          <a:p>
            <a:endParaRPr lang="en-US" sz="4300" dirty="0"/>
          </a:p>
          <a:p>
            <a:endParaRPr lang="en-US" dirty="0"/>
          </a:p>
        </p:txBody>
      </p:sp>
    </p:spTree>
    <p:extLst>
      <p:ext uri="{BB962C8B-B14F-4D97-AF65-F5344CB8AC3E}">
        <p14:creationId xmlns:p14="http://schemas.microsoft.com/office/powerpoint/2010/main" val="392349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ADD9-97A8-FE47-AEE4-663F867828E5}"/>
              </a:ext>
            </a:extLst>
          </p:cNvPr>
          <p:cNvSpPr>
            <a:spLocks noGrp="1"/>
          </p:cNvSpPr>
          <p:nvPr>
            <p:ph type="title"/>
          </p:nvPr>
        </p:nvSpPr>
        <p:spPr/>
        <p:txBody>
          <a:bodyPr/>
          <a:lstStyle/>
          <a:p>
            <a:r>
              <a:rPr lang="en-US"/>
              <a:t>History</a:t>
            </a:r>
          </a:p>
        </p:txBody>
      </p:sp>
      <p:sp>
        <p:nvSpPr>
          <p:cNvPr id="3" name="Content Placeholder 2">
            <a:extLst>
              <a:ext uri="{FF2B5EF4-FFF2-40B4-BE49-F238E27FC236}">
                <a16:creationId xmlns:a16="http://schemas.microsoft.com/office/drawing/2014/main" id="{44153BBF-957B-3040-AB1B-5342C37E9E55}"/>
              </a:ext>
            </a:extLst>
          </p:cNvPr>
          <p:cNvSpPr>
            <a:spLocks noGrp="1"/>
          </p:cNvSpPr>
          <p:nvPr>
            <p:ph idx="1"/>
          </p:nvPr>
        </p:nvSpPr>
        <p:spPr>
          <a:xfrm>
            <a:off x="152400" y="1408176"/>
            <a:ext cx="8763000" cy="5449824"/>
          </a:xfrm>
        </p:spPr>
        <p:txBody>
          <a:bodyPr>
            <a:normAutofit fontScale="25000" lnSpcReduction="20000"/>
          </a:bodyPr>
          <a:lstStyle/>
          <a:p>
            <a:pPr marL="118872" indent="0">
              <a:buNone/>
            </a:pPr>
            <a:r>
              <a:rPr lang="en-US" sz="9600" b="1" u="sng" dirty="0"/>
              <a:t>The </a:t>
            </a:r>
            <a:r>
              <a:rPr lang="en-US" sz="9600" b="1" u="sng" dirty="0" err="1"/>
              <a:t>Medo</a:t>
            </a:r>
            <a:r>
              <a:rPr lang="en-US" sz="9600" b="1" u="sng" dirty="0"/>
              <a:t>-Persian Empire</a:t>
            </a:r>
          </a:p>
          <a:p>
            <a:r>
              <a:rPr lang="en-US" sz="8000" b="1" dirty="0"/>
              <a:t>605 B.C</a:t>
            </a:r>
            <a:r>
              <a:rPr lang="en-US" sz="8000" dirty="0"/>
              <a:t>. - The Medes (Media) were from the area now known as Azerbaijan and northern Iran.  They formed an alliance with Babylon and other nations to help destroy the Assyrian Empire.  </a:t>
            </a:r>
          </a:p>
          <a:p>
            <a:r>
              <a:rPr lang="en-US" sz="8000" b="1" dirty="0"/>
              <a:t>555 B.C</a:t>
            </a:r>
            <a:r>
              <a:rPr lang="en-US" sz="8000" dirty="0"/>
              <a:t>. - The partnership with Babylonians ends and the Medes began conquering portions of Babylonian territory.  The Medes (Darius) were known to be more civilized than the Persians and the time is recognized as the period of the Medes - even after the time of Cyrus the Great.  </a:t>
            </a:r>
          </a:p>
          <a:p>
            <a:r>
              <a:rPr lang="en-US" sz="8000" b="1" dirty="0"/>
              <a:t>560 B.C</a:t>
            </a:r>
            <a:r>
              <a:rPr lang="en-US" sz="8000" dirty="0"/>
              <a:t>. - Cyrus is made king of Persia - he was of Persian and Median descent.  </a:t>
            </a:r>
          </a:p>
          <a:p>
            <a:r>
              <a:rPr lang="en-US" sz="8000" b="1" dirty="0"/>
              <a:t>552 B.C.</a:t>
            </a:r>
            <a:r>
              <a:rPr lang="en-US" sz="8000" dirty="0"/>
              <a:t> - Cyrus takes over Median kingdom.  From this point forward there is little made between the Medes and the Persians.  As Cyrus grew the Babylonians became friendly with the Persians.  Eventually, Cyrus releases the Jews to return to Jerusalem (Zerubbabel and Ezra).  </a:t>
            </a:r>
          </a:p>
          <a:p>
            <a:r>
              <a:rPr lang="en-US" sz="8000" b="1" dirty="0"/>
              <a:t>539 B.C.</a:t>
            </a:r>
            <a:r>
              <a:rPr lang="en-US" sz="8000" dirty="0"/>
              <a:t>  - Persians conquer the Babylonians and Belshazzar in a battle that was mostly unopposed.  Under Cyrus, the Persians became the greatest empire up to this time.  This was 25 years after the death of Nebuchadnezzar</a:t>
            </a:r>
            <a:r>
              <a:rPr lang="en-US" sz="7400" dirty="0"/>
              <a:t>.  </a:t>
            </a:r>
          </a:p>
          <a:p>
            <a:pPr marL="118872" indent="0">
              <a:buNone/>
            </a:pPr>
            <a:endParaRPr lang="en-US" sz="7400" dirty="0"/>
          </a:p>
          <a:p>
            <a:endParaRPr lang="en-US" sz="4300" dirty="0"/>
          </a:p>
          <a:p>
            <a:endParaRPr lang="en-US" dirty="0"/>
          </a:p>
        </p:txBody>
      </p:sp>
    </p:spTree>
    <p:extLst>
      <p:ext uri="{BB962C8B-B14F-4D97-AF65-F5344CB8AC3E}">
        <p14:creationId xmlns:p14="http://schemas.microsoft.com/office/powerpoint/2010/main" val="271735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ADD9-97A8-FE47-AEE4-663F867828E5}"/>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44153BBF-957B-3040-AB1B-5342C37E9E55}"/>
              </a:ext>
            </a:extLst>
          </p:cNvPr>
          <p:cNvSpPr>
            <a:spLocks noGrp="1"/>
          </p:cNvSpPr>
          <p:nvPr>
            <p:ph idx="1"/>
          </p:nvPr>
        </p:nvSpPr>
        <p:spPr>
          <a:xfrm>
            <a:off x="152400" y="1408176"/>
            <a:ext cx="8763000" cy="5449824"/>
          </a:xfrm>
        </p:spPr>
        <p:txBody>
          <a:bodyPr>
            <a:normAutofit fontScale="25000" lnSpcReduction="20000"/>
          </a:bodyPr>
          <a:lstStyle/>
          <a:p>
            <a:pPr marL="118872" indent="0">
              <a:buNone/>
            </a:pPr>
            <a:r>
              <a:rPr lang="en-US" sz="9600" b="1" u="sng" dirty="0"/>
              <a:t>The Greek and Roman Empire</a:t>
            </a:r>
          </a:p>
          <a:p>
            <a:pPr marL="118872" indent="0">
              <a:buNone/>
            </a:pPr>
            <a:endParaRPr lang="en-US" sz="9600" b="1" u="sng" dirty="0"/>
          </a:p>
          <a:p>
            <a:r>
              <a:rPr lang="en-US" sz="9600" dirty="0"/>
              <a:t>For about 200 years the Persians were dominant.  </a:t>
            </a:r>
          </a:p>
          <a:p>
            <a:r>
              <a:rPr lang="en-US" sz="9600" dirty="0"/>
              <a:t>In the 4th century B.C. the Persians were overthrown by the Greeks.  </a:t>
            </a:r>
          </a:p>
          <a:p>
            <a:r>
              <a:rPr lang="en-US" sz="9600" dirty="0"/>
              <a:t>After Alexander the Great died, the kingdom was divided between his four generals.  </a:t>
            </a:r>
          </a:p>
          <a:p>
            <a:r>
              <a:rPr lang="en-US" sz="9600" dirty="0"/>
              <a:t>Two of these are especially important to the study of Daniel: </a:t>
            </a:r>
          </a:p>
          <a:p>
            <a:pPr lvl="1">
              <a:buFont typeface="Wingdings" pitchFamily="2" charset="2"/>
              <a:buChar char="Ø"/>
            </a:pPr>
            <a:r>
              <a:rPr lang="en-US" sz="8800" dirty="0"/>
              <a:t>The Ptolemies ruled Egypt and the Seleucids ruled </a:t>
            </a:r>
            <a:r>
              <a:rPr lang="en-US" sz="8800" dirty="0" err="1"/>
              <a:t>Syro</a:t>
            </a:r>
            <a:r>
              <a:rPr lang="en-US" sz="8800" dirty="0"/>
              <a:t>-Palestine. </a:t>
            </a:r>
          </a:p>
          <a:p>
            <a:pPr lvl="1">
              <a:buFont typeface="Wingdings" pitchFamily="2" charset="2"/>
              <a:buChar char="Ø"/>
            </a:pPr>
            <a:r>
              <a:rPr lang="en-US" sz="8800" dirty="0"/>
              <a:t>Eventually, the Romans defeated both.  </a:t>
            </a:r>
          </a:p>
          <a:p>
            <a:pPr lvl="1">
              <a:buFont typeface="Wingdings" pitchFamily="2" charset="2"/>
              <a:buChar char="Ø"/>
            </a:pPr>
            <a:r>
              <a:rPr lang="en-US" sz="8800" dirty="0"/>
              <a:t>Therefore, the period covers about 600 years, from the Babylonians to the Medes and Persians to the Greeks and finally the Romans. </a:t>
            </a:r>
          </a:p>
          <a:p>
            <a:pPr lvl="1">
              <a:buFont typeface="Wingdings" pitchFamily="2" charset="2"/>
              <a:buChar char="Ø"/>
            </a:pPr>
            <a:r>
              <a:rPr lang="en-US" sz="8800" dirty="0"/>
              <a:t>More importantly, Daniel speaks of a fifth kingdom - the kingdom of God that would never pass away (7:14, 27).   </a:t>
            </a:r>
          </a:p>
          <a:p>
            <a:pPr marL="118872" indent="0">
              <a:buNone/>
            </a:pPr>
            <a:endParaRPr lang="en-US" sz="9600" dirty="0"/>
          </a:p>
          <a:p>
            <a:pPr marL="118872" indent="0">
              <a:buNone/>
            </a:pPr>
            <a:endParaRPr lang="en-US" sz="9600" b="1" u="sng" dirty="0"/>
          </a:p>
          <a:p>
            <a:pPr marL="118872" indent="0">
              <a:buNone/>
            </a:pPr>
            <a:endParaRPr lang="en-US" sz="9600" b="1" u="sng" dirty="0"/>
          </a:p>
          <a:p>
            <a:pPr marL="118872" indent="0">
              <a:buNone/>
            </a:pPr>
            <a:endParaRPr lang="en-US" sz="9600" b="1" u="sng" dirty="0"/>
          </a:p>
          <a:p>
            <a:pPr marL="118872" indent="0">
              <a:buNone/>
            </a:pPr>
            <a:endParaRPr lang="en-US" sz="9600" b="1" u="sng" dirty="0"/>
          </a:p>
          <a:p>
            <a:endParaRPr lang="en-US" dirty="0"/>
          </a:p>
        </p:txBody>
      </p:sp>
    </p:spTree>
    <p:extLst>
      <p:ext uri="{BB962C8B-B14F-4D97-AF65-F5344CB8AC3E}">
        <p14:creationId xmlns:p14="http://schemas.microsoft.com/office/powerpoint/2010/main" val="363226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7120</TotalTime>
  <Words>8278</Words>
  <Application>Microsoft Macintosh PowerPoint</Application>
  <PresentationFormat>On-screen Show (4:3)</PresentationFormat>
  <Paragraphs>484</Paragraphs>
  <Slides>28</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Abadi MT Condensed Extra Bold</vt:lpstr>
      <vt:lpstr>Aharoni</vt:lpstr>
      <vt:lpstr>Arial</vt:lpstr>
      <vt:lpstr>Arial Black</vt:lpstr>
      <vt:lpstr>Arial Narrow</vt:lpstr>
      <vt:lpstr>Calibri</vt:lpstr>
      <vt:lpstr>Corbel</vt:lpstr>
      <vt:lpstr>Verdana</vt:lpstr>
      <vt:lpstr>Wingdings</vt:lpstr>
      <vt:lpstr>Wingdings 2</vt:lpstr>
      <vt:lpstr>Wingdings 3</vt:lpstr>
      <vt:lpstr>Module</vt:lpstr>
      <vt:lpstr>Symphony of the Scriptures</vt:lpstr>
      <vt:lpstr>Daniel</vt:lpstr>
      <vt:lpstr>PowerPoint Presentation</vt:lpstr>
      <vt:lpstr>Times of the prophets</vt:lpstr>
      <vt:lpstr>CHRONOLOGY OF PROPHETS</vt:lpstr>
      <vt:lpstr>The Deportations from Judah to Exile in Babylon</vt:lpstr>
      <vt:lpstr>History</vt:lpstr>
      <vt:lpstr>History</vt:lpstr>
      <vt:lpstr>History</vt:lpstr>
      <vt:lpstr>PowerPoint Presentation</vt:lpstr>
      <vt:lpstr>PowerPoint Presentation</vt:lpstr>
      <vt:lpstr>PowerPoint Presentation</vt:lpstr>
      <vt:lpstr>Introduction</vt:lpstr>
      <vt:lpstr>Who wrote the book?</vt:lpstr>
      <vt:lpstr>Where are we?</vt:lpstr>
      <vt:lpstr>Why is Daniel so important?</vt:lpstr>
      <vt:lpstr>What's the point?</vt:lpstr>
      <vt:lpstr>How do I apply this?</vt:lpstr>
      <vt:lpstr>The Book of Daniel - intro. </vt:lpstr>
      <vt:lpstr>Notes to confirm Daniel’s legitimacy</vt:lpstr>
      <vt:lpstr>The purpose and the theme</vt:lpstr>
      <vt:lpstr>PowerPoint Presentation</vt:lpstr>
      <vt:lpstr>PowerPoint Presentation</vt:lpstr>
      <vt:lpstr>The kings and the content (chronologically)</vt:lpstr>
      <vt:lpstr>Brief Outline by Chapter</vt:lpstr>
      <vt:lpstr>PowerPoint Presentation</vt:lpstr>
      <vt:lpstr>PowerPoint Presentation</vt:lpstr>
      <vt:lpstr>The “end times” application (11:40; ch. 12).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178</cp:revision>
  <cp:lastPrinted>2021-10-14T23:35:10Z</cp:lastPrinted>
  <dcterms:created xsi:type="dcterms:W3CDTF">2010-11-07T11:38:16Z</dcterms:created>
  <dcterms:modified xsi:type="dcterms:W3CDTF">2022-12-30T11:42:14Z</dcterms:modified>
</cp:coreProperties>
</file>